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wmf" ContentType="image/x-w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4"/>
  </p:notesMasterIdLst>
  <p:sldIdLst>
    <p:sldId id="420" r:id="rId2"/>
    <p:sldId id="421" r:id="rId3"/>
    <p:sldId id="422" r:id="rId4"/>
    <p:sldId id="423" r:id="rId5"/>
    <p:sldId id="425" r:id="rId6"/>
    <p:sldId id="424" r:id="rId7"/>
    <p:sldId id="427" r:id="rId8"/>
    <p:sldId id="426" r:id="rId9"/>
    <p:sldId id="428" r:id="rId10"/>
    <p:sldId id="429" r:id="rId11"/>
    <p:sldId id="430" r:id="rId12"/>
    <p:sldId id="431" r:id="rId13"/>
    <p:sldId id="432" r:id="rId14"/>
    <p:sldId id="433" r:id="rId15"/>
    <p:sldId id="434" r:id="rId16"/>
    <p:sldId id="435" r:id="rId17"/>
    <p:sldId id="437" r:id="rId18"/>
    <p:sldId id="454" r:id="rId19"/>
    <p:sldId id="436" r:id="rId20"/>
    <p:sldId id="463" r:id="rId21"/>
    <p:sldId id="438" r:id="rId22"/>
    <p:sldId id="439" r:id="rId23"/>
    <p:sldId id="440" r:id="rId24"/>
    <p:sldId id="468" r:id="rId25"/>
    <p:sldId id="464" r:id="rId26"/>
    <p:sldId id="465" r:id="rId27"/>
    <p:sldId id="466" r:id="rId28"/>
    <p:sldId id="467" r:id="rId29"/>
    <p:sldId id="461" r:id="rId30"/>
    <p:sldId id="462" r:id="rId31"/>
    <p:sldId id="441" r:id="rId32"/>
    <p:sldId id="442" r:id="rId33"/>
    <p:sldId id="443" r:id="rId34"/>
    <p:sldId id="444" r:id="rId35"/>
    <p:sldId id="445" r:id="rId36"/>
    <p:sldId id="447" r:id="rId37"/>
    <p:sldId id="448" r:id="rId38"/>
    <p:sldId id="449" r:id="rId39"/>
    <p:sldId id="450" r:id="rId40"/>
    <p:sldId id="451" r:id="rId41"/>
    <p:sldId id="452" r:id="rId42"/>
    <p:sldId id="453" r:id="rId4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8357" autoAdjust="0"/>
  </p:normalViewPr>
  <p:slideViewPr>
    <p:cSldViewPr snapToGrid="0" snapToObjects="1">
      <p:cViewPr>
        <p:scale>
          <a:sx n="75" d="100"/>
          <a:sy n="75" d="100"/>
        </p:scale>
        <p:origin x="-1416" y="-21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presProps" Target="presProps.xml"/><Relationship Id="rId47" Type="http://schemas.openxmlformats.org/officeDocument/2006/relationships/viewProps" Target="viewProps.xml"/><Relationship Id="rId48" Type="http://schemas.openxmlformats.org/officeDocument/2006/relationships/theme" Target="theme/theme1.xml"/><Relationship Id="rId49"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notesMaster" Target="notesMasters/notesMaster1.xml"/><Relationship Id="rId45" Type="http://schemas.openxmlformats.org/officeDocument/2006/relationships/printerSettings" Target="printerSettings/printerSettings1.bin"/></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00D50BC-7643-7340-9374-DBC452B37486}" type="datetimeFigureOut">
              <a:rPr lang="it-IT" smtClean="0"/>
              <a:pPr/>
              <a:t>25/02/16</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70DEB35-C96E-244B-8645-24C1A7D6FBF9}" type="slidenum">
              <a:rPr lang="it-IT" smtClean="0"/>
              <a:pPr/>
              <a:t>‹n.›</a:t>
            </a:fld>
            <a:endParaRPr lang="it-IT"/>
          </a:p>
        </p:txBody>
      </p:sp>
    </p:spTree>
    <p:extLst>
      <p:ext uri="{BB962C8B-B14F-4D97-AF65-F5344CB8AC3E}">
        <p14:creationId xmlns:p14="http://schemas.microsoft.com/office/powerpoint/2010/main" val="190543630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F2F3E50-76FD-4FC7-889C-22F9AAF78801}" type="slidenum">
              <a:rPr lang="en-US" smtClean="0"/>
              <a:pPr/>
              <a:t>16</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F2F3E50-76FD-4FC7-889C-22F9AAF78801}" type="slidenum">
              <a:rPr lang="en-US" smtClean="0"/>
              <a:pPr/>
              <a:t>35</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F2F3E50-76FD-4FC7-889C-22F9AAF78801}" type="slidenum">
              <a:rPr lang="en-US" smtClean="0"/>
              <a:pPr/>
              <a:t>38</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F2F3E50-76FD-4FC7-889C-22F9AAF78801}" type="slidenum">
              <a:rPr lang="en-US" smtClean="0"/>
              <a:pPr/>
              <a:t>39</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F2F3E50-76FD-4FC7-889C-22F9AAF78801}" type="slidenum">
              <a:rPr lang="en-US" smtClean="0"/>
              <a:pPr/>
              <a:t>40</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F2F3E50-76FD-4FC7-889C-22F9AAF78801}" type="slidenum">
              <a:rPr lang="en-US" smtClean="0"/>
              <a:pPr/>
              <a:t>41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F2F3E50-76FD-4FC7-889C-22F9AAF78801}" type="slidenum">
              <a:rPr lang="en-US" smtClean="0"/>
              <a:pPr/>
              <a:t>17</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F2F3E50-76FD-4FC7-889C-22F9AAF78801}" type="slidenum">
              <a:rPr lang="en-US" smtClean="0"/>
              <a:pPr/>
              <a:t>18</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F2F3E50-76FD-4FC7-889C-22F9AAF78801}" type="slidenum">
              <a:rPr lang="en-US" smtClean="0"/>
              <a:pPr/>
              <a:t>19</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F2F3E50-76FD-4FC7-889C-22F9AAF78801}" type="slidenum">
              <a:rPr lang="en-US" smtClean="0"/>
              <a:pPr/>
              <a:t>20</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F2F3E50-76FD-4FC7-889C-22F9AAF78801}" type="slidenum">
              <a:rPr lang="en-US" smtClean="0"/>
              <a:pPr/>
              <a:t>31</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F2F3E50-76FD-4FC7-889C-22F9AAF78801}" type="slidenum">
              <a:rPr lang="en-US" smtClean="0"/>
              <a:pPr/>
              <a:t>32</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F2F3E50-76FD-4FC7-889C-22F9AAF78801}" type="slidenum">
              <a:rPr lang="en-US" smtClean="0"/>
              <a:pPr/>
              <a:t>33</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F2F3E50-76FD-4FC7-889C-22F9AAF78801}" type="slidenum">
              <a:rPr lang="en-US" smtClean="0"/>
              <a:pPr/>
              <a:t>34</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1" Type="http://schemas.openxmlformats.org/officeDocument/2006/relationships/slideMaster" Target="../slideMasters/slideMaster1.xml"/><Relationship Id="rId2"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pic>
        <p:nvPicPr>
          <p:cNvPr id="1026" name="Picture 2" descr="C:\Users\jnsch\Desktop\O14ThemesHandoffs\WorkingFiles\FinalHanoff\Sketchbook\Cover.jpg"/>
          <p:cNvPicPr>
            <a:picLocks noChangeAspect="1" noChangeArrowheads="1"/>
          </p:cNvPicPr>
          <p:nvPr/>
        </p:nvPicPr>
        <p:blipFill>
          <a:blip r:embed="rId2">
            <a:duotone>
              <a:prstClr val="black"/>
              <a:schemeClr val="tx2">
                <a:tint val="45000"/>
                <a:satMod val="400000"/>
              </a:schemeClr>
            </a:duotone>
            <a:lum bright="2000"/>
          </a:blip>
          <a:srcRect/>
          <a:stretch>
            <a:fillRect/>
          </a:stretch>
        </p:blipFill>
        <p:spPr bwMode="auto">
          <a:xfrm>
            <a:off x="0" y="0"/>
            <a:ext cx="9144000" cy="6858000"/>
          </a:xfrm>
          <a:prstGeom prst="rect">
            <a:avLst/>
          </a:prstGeom>
          <a:noFill/>
        </p:spPr>
      </p:pic>
      <p:grpSp>
        <p:nvGrpSpPr>
          <p:cNvPr id="16" name="Group 15"/>
          <p:cNvGrpSpPr/>
          <p:nvPr/>
        </p:nvGrpSpPr>
        <p:grpSpPr>
          <a:xfrm rot="20533676">
            <a:off x="618027" y="3923015"/>
            <a:ext cx="2508736" cy="2527488"/>
            <a:chOff x="494947" y="417279"/>
            <a:chExt cx="2417578" cy="2421351"/>
          </a:xfrm>
        </p:grpSpPr>
        <p:sp>
          <p:nvSpPr>
            <p:cNvPr id="12" name="Freeform 11"/>
            <p:cNvSpPr/>
            <p:nvPr/>
          </p:nvSpPr>
          <p:spPr>
            <a:xfrm>
              <a:off x="494947" y="494484"/>
              <a:ext cx="2328384" cy="2344146"/>
            </a:xfrm>
            <a:custGeom>
              <a:avLst/>
              <a:gdLst>
                <a:gd name="connsiteX0" fmla="*/ 94077 w 2328384"/>
                <a:gd name="connsiteY0" fmla="*/ 0 h 2344146"/>
                <a:gd name="connsiteX1" fmla="*/ 0 w 2328384"/>
                <a:gd name="connsiteY1" fmla="*/ 2344146 h 2344146"/>
                <a:gd name="connsiteX2" fmla="*/ 2328384 w 2328384"/>
                <a:gd name="connsiteY2" fmla="*/ 2250067 h 2344146"/>
                <a:gd name="connsiteX3" fmla="*/ 94077 w 2328384"/>
                <a:gd name="connsiteY3" fmla="*/ 0 h 2344146"/>
              </a:gdLst>
              <a:ahLst/>
              <a:cxnLst>
                <a:cxn ang="0">
                  <a:pos x="connsiteX0" y="connsiteY0"/>
                </a:cxn>
                <a:cxn ang="0">
                  <a:pos x="connsiteX1" y="connsiteY1"/>
                </a:cxn>
                <a:cxn ang="0">
                  <a:pos x="connsiteX2" y="connsiteY2"/>
                </a:cxn>
                <a:cxn ang="0">
                  <a:pos x="connsiteX3" y="connsiteY3"/>
                </a:cxn>
              </a:cxnLst>
              <a:rect l="l" t="t" r="r" b="b"/>
              <a:pathLst>
                <a:path w="2328384" h="2344146">
                  <a:moveTo>
                    <a:pt x="94077" y="0"/>
                  </a:moveTo>
                  <a:lnTo>
                    <a:pt x="0" y="2344146"/>
                  </a:lnTo>
                  <a:lnTo>
                    <a:pt x="2328384" y="2250067"/>
                  </a:lnTo>
                  <a:lnTo>
                    <a:pt x="94077" y="0"/>
                  </a:lnTo>
                  <a:close/>
                </a:path>
              </a:pathLst>
            </a:custGeom>
            <a:gradFill flip="none" rotWithShape="1">
              <a:gsLst>
                <a:gs pos="0">
                  <a:srgbClr val="000100">
                    <a:alpha val="31000"/>
                  </a:srgbClr>
                </a:gs>
                <a:gs pos="49000">
                  <a:srgbClr val="FEFFFF">
                    <a:alpha val="0"/>
                  </a:srgbClr>
                </a:gs>
              </a:gsLst>
              <a:path path="circle">
                <a:fillToRect t="100000" r="100000"/>
              </a:path>
              <a:tileRect l="-100000" b="-100000"/>
            </a:gradFill>
            <a:ln>
              <a:noFill/>
            </a:ln>
            <a:effectLst>
              <a:outerShdw blurRad="50800" dist="12700" dir="5400000" rotWithShape="0">
                <a:srgbClr val="000000">
                  <a:alpha val="37000"/>
                </a:srgbClr>
              </a:outerShdw>
              <a:softEdge rad="381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590935" y="417279"/>
              <a:ext cx="2321590" cy="2321590"/>
            </a:xfrm>
            <a:prstGeom prst="rect">
              <a:avLst/>
            </a:prstGeom>
            <a:gradFill flip="none" rotWithShape="1">
              <a:gsLst>
                <a:gs pos="0">
                  <a:srgbClr val="FAE148"/>
                </a:gs>
                <a:gs pos="100000">
                  <a:srgbClr val="FFEB63"/>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4" name="Picture 13" descr="stickie-shadow.png"/>
            <p:cNvPicPr>
              <a:picLocks noChangeAspect="1"/>
            </p:cNvPicPr>
            <p:nvPr/>
          </p:nvPicPr>
          <p:blipFill>
            <a:blip r:embed="rId3"/>
            <a:stretch>
              <a:fillRect/>
            </a:stretch>
          </p:blipFill>
          <p:spPr>
            <a:xfrm>
              <a:off x="614456" y="436040"/>
              <a:ext cx="404704" cy="461174"/>
            </a:xfrm>
            <a:prstGeom prst="rect">
              <a:avLst/>
            </a:prstGeom>
          </p:spPr>
        </p:pic>
        <p:pic>
          <p:nvPicPr>
            <p:cNvPr id="15" name="Picture 14" descr="stickie-shadow.png"/>
            <p:cNvPicPr>
              <a:picLocks noChangeAspect="1"/>
            </p:cNvPicPr>
            <p:nvPr/>
          </p:nvPicPr>
          <p:blipFill>
            <a:blip r:embed="rId3"/>
            <a:stretch>
              <a:fillRect/>
            </a:stretch>
          </p:blipFill>
          <p:spPr>
            <a:xfrm rot="16200000">
              <a:off x="637932" y="2282410"/>
              <a:ext cx="404704" cy="461174"/>
            </a:xfrm>
            <a:prstGeom prst="rect">
              <a:avLst/>
            </a:prstGeom>
          </p:spPr>
        </p:pic>
      </p:grpSp>
      <p:pic>
        <p:nvPicPr>
          <p:cNvPr id="8" name="Picture 7" descr="TitleCard.png"/>
          <p:cNvPicPr>
            <a:picLocks noChangeAspect="1"/>
          </p:cNvPicPr>
          <p:nvPr/>
        </p:nvPicPr>
        <p:blipFill>
          <a:blip r:embed="rId4"/>
          <a:stretch>
            <a:fillRect/>
          </a:stretch>
        </p:blipFill>
        <p:spPr>
          <a:xfrm rot="343346">
            <a:off x="2856203" y="2587842"/>
            <a:ext cx="5773084" cy="3850817"/>
          </a:xfrm>
          <a:prstGeom prst="rect">
            <a:avLst/>
          </a:prstGeom>
        </p:spPr>
      </p:pic>
      <p:sp>
        <p:nvSpPr>
          <p:cNvPr id="2" name="Title 1"/>
          <p:cNvSpPr>
            <a:spLocks noGrp="1"/>
          </p:cNvSpPr>
          <p:nvPr>
            <p:ph type="ctrTitle"/>
          </p:nvPr>
        </p:nvSpPr>
        <p:spPr>
          <a:xfrm rot="360000">
            <a:off x="3339809" y="3015792"/>
            <a:ext cx="4847038" cy="1599722"/>
          </a:xfrm>
        </p:spPr>
        <p:txBody>
          <a:bodyPr anchor="b"/>
          <a:lstStyle>
            <a:lvl1pPr>
              <a:defRPr sz="4800">
                <a:solidFill>
                  <a:srgbClr val="000100"/>
                </a:solidFill>
                <a:effectLst>
                  <a:outerShdw blurRad="63500" sx="102000" sy="102000" algn="ctr" rotWithShape="0">
                    <a:srgbClr val="FFFFFF">
                      <a:alpha val="40000"/>
                    </a:srgbClr>
                  </a:outerShdw>
                </a:effectLst>
              </a:defRPr>
            </a:lvl1pPr>
          </a:lstStyle>
          <a:p>
            <a:r>
              <a:rPr lang="it-IT" smtClean="0"/>
              <a:t>Fare clic per modificare stile</a:t>
            </a:r>
            <a:endParaRPr lang="en-US" dirty="0"/>
          </a:p>
        </p:txBody>
      </p:sp>
      <p:sp>
        <p:nvSpPr>
          <p:cNvPr id="3" name="Subtitle 2"/>
          <p:cNvSpPr>
            <a:spLocks noGrp="1"/>
          </p:cNvSpPr>
          <p:nvPr>
            <p:ph type="subTitle" idx="1"/>
          </p:nvPr>
        </p:nvSpPr>
        <p:spPr>
          <a:xfrm rot="360000">
            <a:off x="3200499" y="4766916"/>
            <a:ext cx="4836456" cy="1040845"/>
          </a:xfrm>
        </p:spPr>
        <p:txBody>
          <a:bodyPr>
            <a:normAutofit/>
          </a:bodyPr>
          <a:lstStyle>
            <a:lvl1pPr marL="0" indent="0" algn="ctr">
              <a:buNone/>
              <a:defRPr sz="1800">
                <a:solidFill>
                  <a:srgbClr val="0001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en-US" dirty="0"/>
          </a:p>
        </p:txBody>
      </p:sp>
      <p:sp>
        <p:nvSpPr>
          <p:cNvPr id="4" name="Date Placeholder 3"/>
          <p:cNvSpPr>
            <a:spLocks noGrp="1"/>
          </p:cNvSpPr>
          <p:nvPr>
            <p:ph type="dt" sz="half" idx="10"/>
          </p:nvPr>
        </p:nvSpPr>
        <p:spPr>
          <a:xfrm rot="20520000">
            <a:off x="963292" y="5061539"/>
            <a:ext cx="1968535" cy="534991"/>
          </a:xfrm>
        </p:spPr>
        <p:txBody>
          <a:bodyPr anchor="t"/>
          <a:lstStyle>
            <a:lvl1pPr algn="ctr">
              <a:defRPr sz="2200">
                <a:solidFill>
                  <a:schemeClr val="accent1"/>
                </a:solidFill>
              </a:defRPr>
            </a:lvl1pPr>
          </a:lstStyle>
          <a:p>
            <a:fld id="{8ACDB3CC-F982-40F9-8DD6-BCC9AFBF44BD}" type="datetime1">
              <a:rPr lang="en-US" smtClean="0"/>
              <a:pPr/>
              <a:t>25/02/16</a:t>
            </a:fld>
            <a:endParaRPr lang="en-US" dirty="0"/>
          </a:p>
        </p:txBody>
      </p:sp>
      <p:sp>
        <p:nvSpPr>
          <p:cNvPr id="5" name="Footer Placeholder 4"/>
          <p:cNvSpPr>
            <a:spLocks noGrp="1"/>
          </p:cNvSpPr>
          <p:nvPr>
            <p:ph type="ftr" sz="quarter" idx="11"/>
          </p:nvPr>
        </p:nvSpPr>
        <p:spPr>
          <a:xfrm rot="20520000">
            <a:off x="647592" y="4135346"/>
            <a:ext cx="2085881" cy="835010"/>
          </a:xfrm>
        </p:spPr>
        <p:txBody>
          <a:bodyPr anchor="ctr"/>
          <a:lstStyle>
            <a:lvl1pPr algn="l">
              <a:defRPr sz="1600">
                <a:solidFill>
                  <a:schemeClr val="accent5">
                    <a:lumMod val="50000"/>
                  </a:schemeClr>
                </a:solidFill>
              </a:defRPr>
            </a:lvl1pPr>
          </a:lstStyle>
          <a:p>
            <a:endParaRPr lang="en-US" dirty="0"/>
          </a:p>
        </p:txBody>
      </p:sp>
      <p:sp>
        <p:nvSpPr>
          <p:cNvPr id="6" name="Slide Number Placeholder 5"/>
          <p:cNvSpPr>
            <a:spLocks noGrp="1"/>
          </p:cNvSpPr>
          <p:nvPr>
            <p:ph type="sldNum" sz="quarter" idx="12"/>
          </p:nvPr>
        </p:nvSpPr>
        <p:spPr>
          <a:xfrm rot="20520000">
            <a:off x="1981439" y="5509808"/>
            <a:ext cx="738180" cy="426607"/>
          </a:xfrm>
        </p:spPr>
        <p:txBody>
          <a:bodyPr/>
          <a:lstStyle>
            <a:lvl1pPr algn="r">
              <a:defRPr>
                <a:solidFill>
                  <a:schemeClr val="accent1">
                    <a:lumMod val="75000"/>
                  </a:schemeClr>
                </a:solidFill>
              </a:defRPr>
            </a:lvl1pPr>
          </a:lstStyle>
          <a:p>
            <a:fld id="{AC5B1FEA-406A-7749-A5C3-DDCB5F67A4CE}" type="slidenum">
              <a:rPr lang="en-US" smtClean="0"/>
              <a:pPr/>
              <a:t>‹n.›</a:t>
            </a:fld>
            <a:endParaRPr lang="en-US" dirty="0"/>
          </a:p>
        </p:txBody>
      </p:sp>
      <p:pic>
        <p:nvPicPr>
          <p:cNvPr id="9" name="Picture 8" descr="coverBand.png"/>
          <p:cNvPicPr>
            <a:picLocks noChangeAspect="1"/>
          </p:cNvPicPr>
          <p:nvPr/>
        </p:nvPicPr>
        <p:blipFill>
          <a:blip r:embed="rId5"/>
          <a:stretch>
            <a:fillRect/>
          </a:stretch>
        </p:blipFill>
        <p:spPr>
          <a:xfrm>
            <a:off x="0" y="5880100"/>
            <a:ext cx="9144000" cy="330200"/>
          </a:xfrm>
          <a:prstGeom prst="rect">
            <a:avLst/>
          </a:prstGeom>
          <a:effectLst>
            <a:outerShdw blurRad="63500" dist="38100" dir="5400000" algn="t" rotWithShape="0">
              <a:prstClr val="black">
                <a:alpha val="59000"/>
              </a:prstClr>
            </a:outerShdw>
          </a:effec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stile</a:t>
            </a:r>
            <a:endParaRPr lang="en-US"/>
          </a:p>
        </p:txBody>
      </p:sp>
      <p:sp>
        <p:nvSpPr>
          <p:cNvPr id="3" name="Vertical Text Placeholder 2"/>
          <p:cNvSpPr>
            <a:spLocks noGrp="1"/>
          </p:cNvSpPr>
          <p:nvPr>
            <p:ph type="body" orient="vert" idx="1"/>
          </p:nvPr>
        </p:nvSpPr>
        <p:spPr/>
        <p:txBody>
          <a:bodyPr vert="eaVert" anchor="ct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Date Placeholder 3"/>
          <p:cNvSpPr>
            <a:spLocks noGrp="1"/>
          </p:cNvSpPr>
          <p:nvPr>
            <p:ph type="dt" sz="half" idx="10"/>
          </p:nvPr>
        </p:nvSpPr>
        <p:spPr/>
        <p:txBody>
          <a:bodyPr/>
          <a:lstStyle/>
          <a:p>
            <a:fld id="{F7371C1A-CAFA-43FD-A579-55B116A1448A}" type="datetime1">
              <a:rPr lang="en-US" smtClean="0"/>
              <a:pPr/>
              <a:t>25/02/16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5B1FEA-406A-7749-A5C3-DDCB5F67A4CE}" type="slidenum">
              <a:rPr lang="en-US" smtClean="0"/>
              <a:pPr/>
              <a:t>‹n.›</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verticale e tes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50278"/>
            <a:ext cx="1963320" cy="5469523"/>
          </a:xfrm>
        </p:spPr>
        <p:txBody>
          <a:bodyPr vert="eaVert"/>
          <a:lstStyle/>
          <a:p>
            <a:r>
              <a:rPr lang="it-IT" smtClean="0"/>
              <a:t>Fare clic per modificare stile</a:t>
            </a:r>
            <a:endParaRPr lang="en-US"/>
          </a:p>
        </p:txBody>
      </p:sp>
      <p:sp>
        <p:nvSpPr>
          <p:cNvPr id="3" name="Vertical Text Placeholder 2"/>
          <p:cNvSpPr>
            <a:spLocks noGrp="1"/>
          </p:cNvSpPr>
          <p:nvPr>
            <p:ph type="body" orient="vert" idx="1"/>
          </p:nvPr>
        </p:nvSpPr>
        <p:spPr>
          <a:xfrm>
            <a:off x="551280" y="838199"/>
            <a:ext cx="5907840" cy="5181602"/>
          </a:xfrm>
        </p:spPr>
        <p:txBody>
          <a:bodyPr vert="eaVert"/>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Date Placeholder 3"/>
          <p:cNvSpPr>
            <a:spLocks noGrp="1"/>
          </p:cNvSpPr>
          <p:nvPr>
            <p:ph type="dt" sz="half" idx="10"/>
          </p:nvPr>
        </p:nvSpPr>
        <p:spPr/>
        <p:txBody>
          <a:bodyPr/>
          <a:lstStyle/>
          <a:p>
            <a:fld id="{FDA1BC03-21BF-4F6B-A3BE-29C937D452B1}" type="datetime1">
              <a:rPr lang="en-US" smtClean="0"/>
              <a:pPr/>
              <a:t>25/02/16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5B1FEA-406A-7749-A5C3-DDCB5F67A4CE}" type="slidenum">
              <a:rPr lang="en-US" smtClean="0"/>
              <a:pPr/>
              <a:t>‹n.›</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stile</a:t>
            </a:r>
            <a:endParaRPr lang="en-US" dirty="0"/>
          </a:p>
        </p:txBody>
      </p:sp>
      <p:sp>
        <p:nvSpPr>
          <p:cNvPr id="3" name="Content Placeholder 2"/>
          <p:cNvSpPr>
            <a:spLocks noGrp="1"/>
          </p:cNvSpPr>
          <p:nvPr>
            <p:ph idx="1"/>
          </p:nvPr>
        </p:nvSpPr>
        <p:spPr/>
        <p:txBody>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Date Placeholder 3"/>
          <p:cNvSpPr>
            <a:spLocks noGrp="1"/>
          </p:cNvSpPr>
          <p:nvPr>
            <p:ph type="dt" sz="half" idx="10"/>
          </p:nvPr>
        </p:nvSpPr>
        <p:spPr/>
        <p:txBody>
          <a:bodyPr/>
          <a:lstStyle/>
          <a:p>
            <a:fld id="{F3008867-0964-49C4-9DE5-8FBB189497BC}" type="datetime1">
              <a:rPr lang="en-US" smtClean="0"/>
              <a:pPr/>
              <a:t>25/02/16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5B1FEA-406A-7749-A5C3-DDCB5F67A4CE}" type="slidenum">
              <a:rPr lang="en-US" smtClean="0"/>
              <a:pPr/>
              <a:t>‹n.›</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551280" y="1497993"/>
            <a:ext cx="8041439" cy="2097259"/>
          </a:xfrm>
        </p:spPr>
        <p:txBody>
          <a:bodyPr anchor="b"/>
          <a:lstStyle>
            <a:lvl1pPr algn="ctr">
              <a:defRPr sz="4800" b="0" cap="none"/>
            </a:lvl1pPr>
          </a:lstStyle>
          <a:p>
            <a:r>
              <a:rPr lang="it-IT" smtClean="0"/>
              <a:t>Fare clic per modificare stile</a:t>
            </a:r>
            <a:endParaRPr lang="en-US" dirty="0"/>
          </a:p>
        </p:txBody>
      </p:sp>
      <p:sp>
        <p:nvSpPr>
          <p:cNvPr id="3" name="Text Placeholder 2"/>
          <p:cNvSpPr>
            <a:spLocks noGrp="1"/>
          </p:cNvSpPr>
          <p:nvPr>
            <p:ph type="body" idx="1"/>
          </p:nvPr>
        </p:nvSpPr>
        <p:spPr>
          <a:xfrm>
            <a:off x="838199" y="3754402"/>
            <a:ext cx="7467601" cy="15001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gli stili del testo dello schema</a:t>
            </a:r>
          </a:p>
        </p:txBody>
      </p:sp>
      <p:sp>
        <p:nvSpPr>
          <p:cNvPr id="4" name="Date Placeholder 3"/>
          <p:cNvSpPr>
            <a:spLocks noGrp="1"/>
          </p:cNvSpPr>
          <p:nvPr>
            <p:ph type="dt" sz="half" idx="10"/>
          </p:nvPr>
        </p:nvSpPr>
        <p:spPr/>
        <p:txBody>
          <a:bodyPr/>
          <a:lstStyle/>
          <a:p>
            <a:fld id="{64DDAE5B-B07C-441A-8026-C23A427A74DC}" type="datetime1">
              <a:rPr lang="en-US" smtClean="0"/>
              <a:pPr/>
              <a:t>25/02/16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5B1FEA-406A-7749-A5C3-DDCB5F67A4CE}" type="slidenum">
              <a:rPr lang="en-US" smtClean="0"/>
              <a:pPr/>
              <a:t>‹n.›</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Contenuto 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stile</a:t>
            </a:r>
            <a:endParaRPr lang="en-US"/>
          </a:p>
        </p:txBody>
      </p:sp>
      <p:sp>
        <p:nvSpPr>
          <p:cNvPr id="5" name="Date Placeholder 4"/>
          <p:cNvSpPr>
            <a:spLocks noGrp="1"/>
          </p:cNvSpPr>
          <p:nvPr>
            <p:ph type="dt" sz="half" idx="10"/>
          </p:nvPr>
        </p:nvSpPr>
        <p:spPr/>
        <p:txBody>
          <a:bodyPr/>
          <a:lstStyle/>
          <a:p>
            <a:fld id="{4151D5B8-D9C5-419F-913D-2186935717ED}" type="datetime1">
              <a:rPr lang="en-US" smtClean="0"/>
              <a:pPr/>
              <a:t>25/02/16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5B1FEA-406A-7749-A5C3-DDCB5F67A4CE}" type="slidenum">
              <a:rPr lang="en-US" smtClean="0"/>
              <a:pPr/>
              <a:t>‹n.›</a:t>
            </a:fld>
            <a:endParaRPr lang="en-US"/>
          </a:p>
        </p:txBody>
      </p:sp>
      <p:sp>
        <p:nvSpPr>
          <p:cNvPr id="9" name="Content Placeholder 8"/>
          <p:cNvSpPr>
            <a:spLocks noGrp="1"/>
          </p:cNvSpPr>
          <p:nvPr>
            <p:ph sz="quarter" idx="13"/>
          </p:nvPr>
        </p:nvSpPr>
        <p:spPr>
          <a:xfrm>
            <a:off x="841248" y="2039112"/>
            <a:ext cx="3657600" cy="3950208"/>
          </a:xfrm>
        </p:spPr>
        <p:txBody>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11" name="Content Placeholder 10"/>
          <p:cNvSpPr>
            <a:spLocks noGrp="1"/>
          </p:cNvSpPr>
          <p:nvPr>
            <p:ph sz="quarter" idx="14"/>
          </p:nvPr>
        </p:nvSpPr>
        <p:spPr>
          <a:xfrm>
            <a:off x="4645152" y="2039112"/>
            <a:ext cx="3657600" cy="3950208"/>
          </a:xfrm>
        </p:spPr>
        <p:txBody>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it-IT" smtClean="0"/>
              <a:t>Fare clic per modificare stile</a:t>
            </a:r>
            <a:endParaRPr lang="en-US" dirty="0"/>
          </a:p>
        </p:txBody>
      </p:sp>
      <p:sp>
        <p:nvSpPr>
          <p:cNvPr id="3" name="Text Placeholder 2"/>
          <p:cNvSpPr>
            <a:spLocks noGrp="1"/>
          </p:cNvSpPr>
          <p:nvPr>
            <p:ph type="body" idx="1"/>
          </p:nvPr>
        </p:nvSpPr>
        <p:spPr>
          <a:xfrm>
            <a:off x="841248" y="2038388"/>
            <a:ext cx="3017520" cy="542395"/>
          </a:xfrm>
        </p:spPr>
        <p:txBody>
          <a:bodyPr anchor="b">
            <a:noAutofit/>
          </a:bodyPr>
          <a:lstStyle>
            <a:lvl1pPr marL="0" indent="0" algn="ctr">
              <a:buNone/>
              <a:defRPr sz="2400" b="0">
                <a:solidFill>
                  <a:schemeClr val="tx2"/>
                </a:solidFill>
                <a:latin typeface="+mn-lt"/>
                <a:cs typeface="Bradley Hand ITC TT-Bold"/>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gli stili del testo dello schema</a:t>
            </a:r>
          </a:p>
        </p:txBody>
      </p:sp>
      <p:sp>
        <p:nvSpPr>
          <p:cNvPr id="5" name="Text Placeholder 4"/>
          <p:cNvSpPr>
            <a:spLocks noGrp="1"/>
          </p:cNvSpPr>
          <p:nvPr>
            <p:ph type="body" sz="quarter" idx="3"/>
          </p:nvPr>
        </p:nvSpPr>
        <p:spPr>
          <a:xfrm>
            <a:off x="5291091" y="2038387"/>
            <a:ext cx="3014708" cy="542394"/>
          </a:xfrm>
        </p:spPr>
        <p:txBody>
          <a:bodyPr anchor="b">
            <a:noAutofit/>
          </a:bodyPr>
          <a:lstStyle>
            <a:lvl1pPr marL="0" indent="0" algn="ctr">
              <a:buNone/>
              <a:defRPr sz="2400" b="0">
                <a:solidFill>
                  <a:schemeClr val="tx2"/>
                </a:solidFill>
                <a:latin typeface="+mn-lt"/>
                <a:cs typeface="Bradley Hand ITC TT-Bold"/>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gli stili del testo dello schema</a:t>
            </a:r>
          </a:p>
        </p:txBody>
      </p:sp>
      <p:sp>
        <p:nvSpPr>
          <p:cNvPr id="7" name="Date Placeholder 6"/>
          <p:cNvSpPr>
            <a:spLocks noGrp="1"/>
          </p:cNvSpPr>
          <p:nvPr>
            <p:ph type="dt" sz="half" idx="10"/>
          </p:nvPr>
        </p:nvSpPr>
        <p:spPr/>
        <p:txBody>
          <a:bodyPr/>
          <a:lstStyle/>
          <a:p>
            <a:fld id="{586F952F-F888-4FB8-9CB7-51D5F02FA3C8}" type="datetime1">
              <a:rPr lang="en-US" smtClean="0"/>
              <a:pPr/>
              <a:t>25/02/16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C5B1FEA-406A-7749-A5C3-DDCB5F67A4CE}" type="slidenum">
              <a:rPr lang="en-US" smtClean="0"/>
              <a:pPr/>
              <a:t>‹n.›</a:t>
            </a:fld>
            <a:endParaRPr lang="en-US"/>
          </a:p>
        </p:txBody>
      </p:sp>
      <p:sp>
        <p:nvSpPr>
          <p:cNvPr id="16" name="Freeform 22"/>
          <p:cNvSpPr>
            <a:spLocks/>
          </p:cNvSpPr>
          <p:nvPr/>
        </p:nvSpPr>
        <p:spPr bwMode="auto">
          <a:xfrm rot="20274567">
            <a:off x="3933637" y="4281002"/>
            <a:ext cx="1288495" cy="722529"/>
          </a:xfrm>
          <a:custGeom>
            <a:avLst/>
            <a:gdLst/>
            <a:ahLst/>
            <a:cxnLst/>
            <a:rect l="l" t="t" r="r" b="b"/>
            <a:pathLst>
              <a:path w="1288494" h="722529">
                <a:moveTo>
                  <a:pt x="548461" y="537763"/>
                </a:moveTo>
                <a:lnTo>
                  <a:pt x="548461" y="537763"/>
                </a:lnTo>
                <a:lnTo>
                  <a:pt x="548461" y="537763"/>
                </a:lnTo>
                <a:close/>
                <a:moveTo>
                  <a:pt x="547489" y="536791"/>
                </a:moveTo>
                <a:lnTo>
                  <a:pt x="548461" y="537763"/>
                </a:lnTo>
                <a:lnTo>
                  <a:pt x="546516" y="536791"/>
                </a:lnTo>
                <a:lnTo>
                  <a:pt x="544572" y="535818"/>
                </a:lnTo>
                <a:close/>
                <a:moveTo>
                  <a:pt x="338413" y="443436"/>
                </a:moveTo>
                <a:lnTo>
                  <a:pt x="340357" y="444408"/>
                </a:lnTo>
                <a:lnTo>
                  <a:pt x="339385" y="444408"/>
                </a:lnTo>
                <a:close/>
                <a:moveTo>
                  <a:pt x="337440" y="442463"/>
                </a:moveTo>
                <a:lnTo>
                  <a:pt x="338413" y="443436"/>
                </a:lnTo>
                <a:lnTo>
                  <a:pt x="338412" y="443436"/>
                </a:lnTo>
                <a:close/>
                <a:moveTo>
                  <a:pt x="334522" y="440518"/>
                </a:moveTo>
                <a:lnTo>
                  <a:pt x="334523" y="441491"/>
                </a:lnTo>
                <a:lnTo>
                  <a:pt x="333550" y="441491"/>
                </a:lnTo>
                <a:lnTo>
                  <a:pt x="331605" y="439546"/>
                </a:lnTo>
                <a:close/>
                <a:moveTo>
                  <a:pt x="644733" y="565964"/>
                </a:moveTo>
                <a:lnTo>
                  <a:pt x="642788" y="565964"/>
                </a:lnTo>
                <a:lnTo>
                  <a:pt x="641816" y="565964"/>
                </a:lnTo>
                <a:lnTo>
                  <a:pt x="641816" y="565964"/>
                </a:lnTo>
                <a:close/>
                <a:moveTo>
                  <a:pt x="457051" y="488168"/>
                </a:moveTo>
                <a:lnTo>
                  <a:pt x="458996" y="489140"/>
                </a:lnTo>
                <a:lnTo>
                  <a:pt x="458993" y="489139"/>
                </a:lnTo>
                <a:close/>
                <a:moveTo>
                  <a:pt x="243112" y="383144"/>
                </a:moveTo>
                <a:lnTo>
                  <a:pt x="244085" y="384117"/>
                </a:lnTo>
                <a:lnTo>
                  <a:pt x="244085" y="384117"/>
                </a:lnTo>
                <a:close/>
                <a:moveTo>
                  <a:pt x="781848" y="599027"/>
                </a:moveTo>
                <a:lnTo>
                  <a:pt x="781848" y="599027"/>
                </a:lnTo>
                <a:lnTo>
                  <a:pt x="780876" y="599027"/>
                </a:lnTo>
                <a:close/>
                <a:moveTo>
                  <a:pt x="242140" y="366612"/>
                </a:moveTo>
                <a:lnTo>
                  <a:pt x="244085" y="368557"/>
                </a:lnTo>
                <a:lnTo>
                  <a:pt x="241797" y="366956"/>
                </a:lnTo>
                <a:close/>
                <a:moveTo>
                  <a:pt x="141978" y="301458"/>
                </a:moveTo>
                <a:lnTo>
                  <a:pt x="141978" y="301459"/>
                </a:lnTo>
                <a:lnTo>
                  <a:pt x="141977" y="301459"/>
                </a:lnTo>
                <a:close/>
                <a:moveTo>
                  <a:pt x="142950" y="301458"/>
                </a:moveTo>
                <a:lnTo>
                  <a:pt x="142950" y="302430"/>
                </a:lnTo>
                <a:lnTo>
                  <a:pt x="141978" y="301459"/>
                </a:lnTo>
                <a:close/>
                <a:moveTo>
                  <a:pt x="979256" y="620421"/>
                </a:moveTo>
                <a:lnTo>
                  <a:pt x="979165" y="620512"/>
                </a:lnTo>
                <a:lnTo>
                  <a:pt x="978283" y="620421"/>
                </a:lnTo>
                <a:close/>
                <a:moveTo>
                  <a:pt x="93355" y="247974"/>
                </a:moveTo>
                <a:lnTo>
                  <a:pt x="94328" y="248946"/>
                </a:lnTo>
                <a:lnTo>
                  <a:pt x="94328" y="249919"/>
                </a:lnTo>
                <a:close/>
                <a:moveTo>
                  <a:pt x="1075528" y="637925"/>
                </a:moveTo>
                <a:lnTo>
                  <a:pt x="1075528" y="637925"/>
                </a:lnTo>
                <a:lnTo>
                  <a:pt x="1074555" y="637925"/>
                </a:lnTo>
                <a:close/>
                <a:moveTo>
                  <a:pt x="47650" y="177958"/>
                </a:moveTo>
                <a:lnTo>
                  <a:pt x="49595" y="178930"/>
                </a:lnTo>
                <a:lnTo>
                  <a:pt x="49595" y="180875"/>
                </a:lnTo>
                <a:lnTo>
                  <a:pt x="51540" y="183792"/>
                </a:lnTo>
                <a:lnTo>
                  <a:pt x="50568" y="184764"/>
                </a:lnTo>
                <a:lnTo>
                  <a:pt x="49595" y="184765"/>
                </a:lnTo>
                <a:lnTo>
                  <a:pt x="48623" y="183792"/>
                </a:lnTo>
                <a:lnTo>
                  <a:pt x="46678" y="182820"/>
                </a:lnTo>
                <a:lnTo>
                  <a:pt x="45705" y="179903"/>
                </a:lnTo>
                <a:lnTo>
                  <a:pt x="46678" y="179902"/>
                </a:lnTo>
                <a:lnTo>
                  <a:pt x="46678" y="178930"/>
                </a:lnTo>
                <a:close/>
                <a:moveTo>
                  <a:pt x="35008" y="156564"/>
                </a:moveTo>
                <a:lnTo>
                  <a:pt x="36953" y="159157"/>
                </a:lnTo>
                <a:lnTo>
                  <a:pt x="36953" y="159481"/>
                </a:lnTo>
                <a:close/>
                <a:moveTo>
                  <a:pt x="25284" y="133225"/>
                </a:moveTo>
                <a:lnTo>
                  <a:pt x="28201" y="141005"/>
                </a:lnTo>
                <a:lnTo>
                  <a:pt x="30146" y="144894"/>
                </a:lnTo>
                <a:lnTo>
                  <a:pt x="33063" y="147811"/>
                </a:lnTo>
                <a:lnTo>
                  <a:pt x="33063" y="146839"/>
                </a:lnTo>
                <a:lnTo>
                  <a:pt x="34036" y="148784"/>
                </a:lnTo>
                <a:lnTo>
                  <a:pt x="35008" y="151701"/>
                </a:lnTo>
                <a:lnTo>
                  <a:pt x="34036" y="149756"/>
                </a:lnTo>
                <a:lnTo>
                  <a:pt x="33064" y="148784"/>
                </a:lnTo>
                <a:lnTo>
                  <a:pt x="32091" y="149756"/>
                </a:lnTo>
                <a:lnTo>
                  <a:pt x="25284" y="137114"/>
                </a:lnTo>
                <a:lnTo>
                  <a:pt x="26256" y="137115"/>
                </a:lnTo>
                <a:lnTo>
                  <a:pt x="25284" y="136142"/>
                </a:lnTo>
                <a:close/>
                <a:moveTo>
                  <a:pt x="1277796" y="622366"/>
                </a:moveTo>
                <a:lnTo>
                  <a:pt x="1283631" y="625284"/>
                </a:lnTo>
                <a:lnTo>
                  <a:pt x="1285576" y="628201"/>
                </a:lnTo>
                <a:lnTo>
                  <a:pt x="1287521" y="630146"/>
                </a:lnTo>
                <a:lnTo>
                  <a:pt x="1288494" y="634036"/>
                </a:lnTo>
                <a:lnTo>
                  <a:pt x="1287521" y="637926"/>
                </a:lnTo>
                <a:lnTo>
                  <a:pt x="1285576" y="642788"/>
                </a:lnTo>
                <a:lnTo>
                  <a:pt x="1282659" y="646677"/>
                </a:lnTo>
                <a:lnTo>
                  <a:pt x="1277797" y="650567"/>
                </a:lnTo>
                <a:lnTo>
                  <a:pt x="1271962" y="654457"/>
                </a:lnTo>
                <a:lnTo>
                  <a:pt x="1264183" y="658347"/>
                </a:lnTo>
                <a:lnTo>
                  <a:pt x="1255431" y="662237"/>
                </a:lnTo>
                <a:lnTo>
                  <a:pt x="1235982" y="670016"/>
                </a:lnTo>
                <a:lnTo>
                  <a:pt x="1215560" y="676824"/>
                </a:lnTo>
                <a:lnTo>
                  <a:pt x="1207780" y="680713"/>
                </a:lnTo>
                <a:lnTo>
                  <a:pt x="1199028" y="685575"/>
                </a:lnTo>
                <a:lnTo>
                  <a:pt x="1179579" y="698217"/>
                </a:lnTo>
                <a:lnTo>
                  <a:pt x="1146516" y="722528"/>
                </a:lnTo>
                <a:lnTo>
                  <a:pt x="1140681" y="722529"/>
                </a:lnTo>
                <a:lnTo>
                  <a:pt x="1137764" y="721556"/>
                </a:lnTo>
                <a:lnTo>
                  <a:pt x="1129985" y="714748"/>
                </a:lnTo>
                <a:lnTo>
                  <a:pt x="1137764" y="708914"/>
                </a:lnTo>
                <a:lnTo>
                  <a:pt x="1146516" y="703079"/>
                </a:lnTo>
                <a:lnTo>
                  <a:pt x="1156241" y="696273"/>
                </a:lnTo>
                <a:lnTo>
                  <a:pt x="1168883" y="690437"/>
                </a:lnTo>
                <a:lnTo>
                  <a:pt x="1209726" y="669044"/>
                </a:lnTo>
                <a:lnTo>
                  <a:pt x="1220422" y="662237"/>
                </a:lnTo>
                <a:lnTo>
                  <a:pt x="1229174" y="655429"/>
                </a:lnTo>
                <a:lnTo>
                  <a:pt x="1237926" y="647649"/>
                </a:lnTo>
                <a:lnTo>
                  <a:pt x="1243761" y="639870"/>
                </a:lnTo>
                <a:lnTo>
                  <a:pt x="1243761" y="639870"/>
                </a:lnTo>
                <a:lnTo>
                  <a:pt x="1245706" y="638898"/>
                </a:lnTo>
                <a:lnTo>
                  <a:pt x="1243275" y="638898"/>
                </a:lnTo>
                <a:lnTo>
                  <a:pt x="1242789" y="637925"/>
                </a:lnTo>
                <a:lnTo>
                  <a:pt x="1240844" y="635981"/>
                </a:lnTo>
                <a:lnTo>
                  <a:pt x="1237926" y="634036"/>
                </a:lnTo>
                <a:lnTo>
                  <a:pt x="1226257" y="630145"/>
                </a:lnTo>
                <a:lnTo>
                  <a:pt x="1207780" y="625284"/>
                </a:lnTo>
                <a:lnTo>
                  <a:pt x="1182496" y="620421"/>
                </a:lnTo>
                <a:lnTo>
                  <a:pt x="1113453" y="607780"/>
                </a:lnTo>
                <a:lnTo>
                  <a:pt x="1074555" y="600000"/>
                </a:lnTo>
                <a:lnTo>
                  <a:pt x="1060940" y="596110"/>
                </a:lnTo>
                <a:lnTo>
                  <a:pt x="1048299" y="592221"/>
                </a:lnTo>
                <a:lnTo>
                  <a:pt x="1036630" y="587358"/>
                </a:lnTo>
                <a:lnTo>
                  <a:pt x="1027877" y="583469"/>
                </a:lnTo>
                <a:lnTo>
                  <a:pt x="1020098" y="579579"/>
                </a:lnTo>
                <a:lnTo>
                  <a:pt x="1014263" y="574716"/>
                </a:lnTo>
                <a:lnTo>
                  <a:pt x="1009401" y="569854"/>
                </a:lnTo>
                <a:lnTo>
                  <a:pt x="1006483" y="564992"/>
                </a:lnTo>
                <a:lnTo>
                  <a:pt x="1002594" y="554295"/>
                </a:lnTo>
                <a:lnTo>
                  <a:pt x="1030795" y="566937"/>
                </a:lnTo>
                <a:lnTo>
                  <a:pt x="1058996" y="577634"/>
                </a:lnTo>
                <a:lnTo>
                  <a:pt x="1087197" y="587358"/>
                </a:lnTo>
                <a:lnTo>
                  <a:pt x="1116371" y="596110"/>
                </a:lnTo>
                <a:lnTo>
                  <a:pt x="1145544" y="602917"/>
                </a:lnTo>
                <a:lnTo>
                  <a:pt x="1174717" y="609725"/>
                </a:lnTo>
                <a:lnTo>
                  <a:pt x="1204863" y="614587"/>
                </a:lnTo>
                <a:lnTo>
                  <a:pt x="1234036" y="618476"/>
                </a:lnTo>
                <a:lnTo>
                  <a:pt x="1248623" y="618476"/>
                </a:lnTo>
                <a:lnTo>
                  <a:pt x="1260293" y="619449"/>
                </a:lnTo>
                <a:lnTo>
                  <a:pt x="1270017" y="620422"/>
                </a:lnTo>
                <a:close/>
                <a:moveTo>
                  <a:pt x="13614" y="101134"/>
                </a:moveTo>
                <a:lnTo>
                  <a:pt x="15560" y="104051"/>
                </a:lnTo>
                <a:lnTo>
                  <a:pt x="16532" y="104052"/>
                </a:lnTo>
                <a:lnTo>
                  <a:pt x="15559" y="105024"/>
                </a:lnTo>
                <a:lnTo>
                  <a:pt x="16532" y="109886"/>
                </a:lnTo>
                <a:lnTo>
                  <a:pt x="16532" y="110859"/>
                </a:lnTo>
                <a:lnTo>
                  <a:pt x="15559" y="110858"/>
                </a:lnTo>
                <a:lnTo>
                  <a:pt x="14587" y="108913"/>
                </a:lnTo>
                <a:lnTo>
                  <a:pt x="15559" y="108913"/>
                </a:lnTo>
                <a:lnTo>
                  <a:pt x="15559" y="106969"/>
                </a:lnTo>
                <a:lnTo>
                  <a:pt x="14587" y="105024"/>
                </a:lnTo>
                <a:lnTo>
                  <a:pt x="14587" y="103079"/>
                </a:lnTo>
                <a:close/>
                <a:moveTo>
                  <a:pt x="5835" y="22366"/>
                </a:moveTo>
                <a:lnTo>
                  <a:pt x="5835" y="23338"/>
                </a:lnTo>
                <a:lnTo>
                  <a:pt x="5658" y="22542"/>
                </a:lnTo>
                <a:close/>
                <a:moveTo>
                  <a:pt x="3890" y="14586"/>
                </a:moveTo>
                <a:lnTo>
                  <a:pt x="4862" y="15559"/>
                </a:lnTo>
                <a:lnTo>
                  <a:pt x="4862" y="18476"/>
                </a:lnTo>
                <a:lnTo>
                  <a:pt x="4668" y="18087"/>
                </a:lnTo>
                <a:close/>
                <a:moveTo>
                  <a:pt x="1884" y="3039"/>
                </a:moveTo>
                <a:lnTo>
                  <a:pt x="3890" y="9724"/>
                </a:lnTo>
                <a:lnTo>
                  <a:pt x="3890" y="10697"/>
                </a:lnTo>
                <a:lnTo>
                  <a:pt x="2917" y="9724"/>
                </a:lnTo>
                <a:lnTo>
                  <a:pt x="2917" y="8752"/>
                </a:lnTo>
                <a:lnTo>
                  <a:pt x="1945" y="8751"/>
                </a:lnTo>
                <a:lnTo>
                  <a:pt x="1945" y="13613"/>
                </a:lnTo>
                <a:lnTo>
                  <a:pt x="2917" y="13613"/>
                </a:lnTo>
                <a:lnTo>
                  <a:pt x="2917" y="14586"/>
                </a:lnTo>
                <a:lnTo>
                  <a:pt x="4668" y="18087"/>
                </a:lnTo>
                <a:lnTo>
                  <a:pt x="5658" y="22542"/>
                </a:lnTo>
                <a:lnTo>
                  <a:pt x="4862" y="23338"/>
                </a:lnTo>
                <a:lnTo>
                  <a:pt x="4862" y="24310"/>
                </a:lnTo>
                <a:lnTo>
                  <a:pt x="5835" y="25283"/>
                </a:lnTo>
                <a:lnTo>
                  <a:pt x="6807" y="27228"/>
                </a:lnTo>
                <a:lnTo>
                  <a:pt x="7780" y="34035"/>
                </a:lnTo>
                <a:lnTo>
                  <a:pt x="7780" y="36952"/>
                </a:lnTo>
                <a:lnTo>
                  <a:pt x="8752" y="40842"/>
                </a:lnTo>
                <a:lnTo>
                  <a:pt x="9725" y="44732"/>
                </a:lnTo>
                <a:lnTo>
                  <a:pt x="9724" y="48622"/>
                </a:lnTo>
                <a:lnTo>
                  <a:pt x="7780" y="44732"/>
                </a:lnTo>
                <a:lnTo>
                  <a:pt x="5835" y="40842"/>
                </a:lnTo>
                <a:lnTo>
                  <a:pt x="6807" y="48622"/>
                </a:lnTo>
                <a:lnTo>
                  <a:pt x="8752" y="50567"/>
                </a:lnTo>
                <a:lnTo>
                  <a:pt x="10697" y="55429"/>
                </a:lnTo>
                <a:lnTo>
                  <a:pt x="10697" y="56401"/>
                </a:lnTo>
                <a:lnTo>
                  <a:pt x="12642" y="60291"/>
                </a:lnTo>
                <a:lnTo>
                  <a:pt x="13614" y="62236"/>
                </a:lnTo>
                <a:lnTo>
                  <a:pt x="14587" y="65153"/>
                </a:lnTo>
                <a:lnTo>
                  <a:pt x="17504" y="79740"/>
                </a:lnTo>
                <a:lnTo>
                  <a:pt x="20422" y="91410"/>
                </a:lnTo>
                <a:lnTo>
                  <a:pt x="19449" y="92382"/>
                </a:lnTo>
                <a:lnTo>
                  <a:pt x="22367" y="96271"/>
                </a:lnTo>
                <a:lnTo>
                  <a:pt x="23339" y="100162"/>
                </a:lnTo>
                <a:lnTo>
                  <a:pt x="27229" y="109886"/>
                </a:lnTo>
                <a:lnTo>
                  <a:pt x="29174" y="116693"/>
                </a:lnTo>
                <a:lnTo>
                  <a:pt x="32091" y="123501"/>
                </a:lnTo>
                <a:lnTo>
                  <a:pt x="35008" y="129335"/>
                </a:lnTo>
                <a:lnTo>
                  <a:pt x="35981" y="133225"/>
                </a:lnTo>
                <a:lnTo>
                  <a:pt x="41816" y="144894"/>
                </a:lnTo>
                <a:lnTo>
                  <a:pt x="47650" y="154619"/>
                </a:lnTo>
                <a:lnTo>
                  <a:pt x="58347" y="176013"/>
                </a:lnTo>
                <a:lnTo>
                  <a:pt x="56402" y="174068"/>
                </a:lnTo>
                <a:lnTo>
                  <a:pt x="57375" y="176012"/>
                </a:lnTo>
                <a:lnTo>
                  <a:pt x="57375" y="176985"/>
                </a:lnTo>
                <a:lnTo>
                  <a:pt x="57374" y="177957"/>
                </a:lnTo>
                <a:lnTo>
                  <a:pt x="58347" y="178930"/>
                </a:lnTo>
                <a:lnTo>
                  <a:pt x="58347" y="177957"/>
                </a:lnTo>
                <a:lnTo>
                  <a:pt x="59319" y="179902"/>
                </a:lnTo>
                <a:lnTo>
                  <a:pt x="63209" y="183792"/>
                </a:lnTo>
                <a:lnTo>
                  <a:pt x="66127" y="188654"/>
                </a:lnTo>
                <a:lnTo>
                  <a:pt x="70017" y="194489"/>
                </a:lnTo>
                <a:lnTo>
                  <a:pt x="76824" y="203241"/>
                </a:lnTo>
                <a:lnTo>
                  <a:pt x="76823" y="204213"/>
                </a:lnTo>
                <a:lnTo>
                  <a:pt x="79741" y="208103"/>
                </a:lnTo>
                <a:lnTo>
                  <a:pt x="83631" y="212966"/>
                </a:lnTo>
                <a:lnTo>
                  <a:pt x="90438" y="223662"/>
                </a:lnTo>
                <a:lnTo>
                  <a:pt x="90438" y="225607"/>
                </a:lnTo>
                <a:lnTo>
                  <a:pt x="92383" y="228525"/>
                </a:lnTo>
                <a:lnTo>
                  <a:pt x="97245" y="232415"/>
                </a:lnTo>
                <a:lnTo>
                  <a:pt x="102107" y="238249"/>
                </a:lnTo>
                <a:lnTo>
                  <a:pt x="113776" y="251863"/>
                </a:lnTo>
                <a:lnTo>
                  <a:pt x="133226" y="272285"/>
                </a:lnTo>
                <a:lnTo>
                  <a:pt x="142950" y="282982"/>
                </a:lnTo>
                <a:lnTo>
                  <a:pt x="153647" y="292707"/>
                </a:lnTo>
                <a:lnTo>
                  <a:pt x="153647" y="294651"/>
                </a:lnTo>
                <a:lnTo>
                  <a:pt x="165316" y="303403"/>
                </a:lnTo>
                <a:lnTo>
                  <a:pt x="176013" y="314100"/>
                </a:lnTo>
                <a:lnTo>
                  <a:pt x="187683" y="323824"/>
                </a:lnTo>
                <a:lnTo>
                  <a:pt x="197407" y="332577"/>
                </a:lnTo>
                <a:lnTo>
                  <a:pt x="195462" y="332576"/>
                </a:lnTo>
                <a:lnTo>
                  <a:pt x="201297" y="337439"/>
                </a:lnTo>
                <a:lnTo>
                  <a:pt x="203242" y="338411"/>
                </a:lnTo>
                <a:lnTo>
                  <a:pt x="204214" y="338411"/>
                </a:lnTo>
                <a:lnTo>
                  <a:pt x="204214" y="337439"/>
                </a:lnTo>
                <a:lnTo>
                  <a:pt x="211021" y="343273"/>
                </a:lnTo>
                <a:lnTo>
                  <a:pt x="213939" y="346191"/>
                </a:lnTo>
                <a:lnTo>
                  <a:pt x="215883" y="348136"/>
                </a:lnTo>
                <a:lnTo>
                  <a:pt x="220746" y="352026"/>
                </a:lnTo>
                <a:lnTo>
                  <a:pt x="225608" y="353970"/>
                </a:lnTo>
                <a:lnTo>
                  <a:pt x="234360" y="361750"/>
                </a:lnTo>
                <a:lnTo>
                  <a:pt x="241797" y="366956"/>
                </a:lnTo>
                <a:lnTo>
                  <a:pt x="241167" y="367584"/>
                </a:lnTo>
                <a:lnTo>
                  <a:pt x="243112" y="368557"/>
                </a:lnTo>
                <a:lnTo>
                  <a:pt x="248947" y="373420"/>
                </a:lnTo>
                <a:lnTo>
                  <a:pt x="250892" y="374392"/>
                </a:lnTo>
                <a:lnTo>
                  <a:pt x="251864" y="374392"/>
                </a:lnTo>
                <a:lnTo>
                  <a:pt x="251864" y="373419"/>
                </a:lnTo>
                <a:lnTo>
                  <a:pt x="257699" y="378282"/>
                </a:lnTo>
                <a:lnTo>
                  <a:pt x="265479" y="383144"/>
                </a:lnTo>
                <a:lnTo>
                  <a:pt x="273258" y="388006"/>
                </a:lnTo>
                <a:lnTo>
                  <a:pt x="279093" y="392869"/>
                </a:lnTo>
                <a:lnTo>
                  <a:pt x="280065" y="392868"/>
                </a:lnTo>
                <a:lnTo>
                  <a:pt x="282010" y="393841"/>
                </a:lnTo>
                <a:lnTo>
                  <a:pt x="293679" y="401621"/>
                </a:lnTo>
                <a:lnTo>
                  <a:pt x="299514" y="404538"/>
                </a:lnTo>
                <a:lnTo>
                  <a:pt x="304376" y="407455"/>
                </a:lnTo>
                <a:lnTo>
                  <a:pt x="304377" y="408428"/>
                </a:lnTo>
                <a:lnTo>
                  <a:pt x="303404" y="408427"/>
                </a:lnTo>
                <a:lnTo>
                  <a:pt x="305349" y="409400"/>
                </a:lnTo>
                <a:lnTo>
                  <a:pt x="306321" y="409400"/>
                </a:lnTo>
                <a:lnTo>
                  <a:pt x="308266" y="409400"/>
                </a:lnTo>
                <a:lnTo>
                  <a:pt x="317991" y="415235"/>
                </a:lnTo>
                <a:lnTo>
                  <a:pt x="326743" y="421069"/>
                </a:lnTo>
                <a:lnTo>
                  <a:pt x="335495" y="427876"/>
                </a:lnTo>
                <a:lnTo>
                  <a:pt x="345219" y="432738"/>
                </a:lnTo>
                <a:lnTo>
                  <a:pt x="408428" y="464829"/>
                </a:lnTo>
                <a:lnTo>
                  <a:pt x="408429" y="465802"/>
                </a:lnTo>
                <a:lnTo>
                  <a:pt x="414263" y="467747"/>
                </a:lnTo>
                <a:lnTo>
                  <a:pt x="420098" y="470664"/>
                </a:lnTo>
                <a:lnTo>
                  <a:pt x="424960" y="473582"/>
                </a:lnTo>
                <a:lnTo>
                  <a:pt x="430795" y="475527"/>
                </a:lnTo>
                <a:lnTo>
                  <a:pt x="433712" y="477472"/>
                </a:lnTo>
                <a:lnTo>
                  <a:pt x="435657" y="477471"/>
                </a:lnTo>
                <a:lnTo>
                  <a:pt x="435657" y="478444"/>
                </a:lnTo>
                <a:lnTo>
                  <a:pt x="440519" y="480389"/>
                </a:lnTo>
                <a:lnTo>
                  <a:pt x="446354" y="483306"/>
                </a:lnTo>
                <a:lnTo>
                  <a:pt x="452189" y="486223"/>
                </a:lnTo>
                <a:lnTo>
                  <a:pt x="458993" y="489139"/>
                </a:lnTo>
                <a:lnTo>
                  <a:pt x="462885" y="491085"/>
                </a:lnTo>
                <a:lnTo>
                  <a:pt x="468720" y="493031"/>
                </a:lnTo>
                <a:lnTo>
                  <a:pt x="481362" y="498865"/>
                </a:lnTo>
                <a:lnTo>
                  <a:pt x="477472" y="497893"/>
                </a:lnTo>
                <a:lnTo>
                  <a:pt x="480389" y="499838"/>
                </a:lnTo>
                <a:lnTo>
                  <a:pt x="483307" y="499837"/>
                </a:lnTo>
                <a:lnTo>
                  <a:pt x="486225" y="500810"/>
                </a:lnTo>
                <a:lnTo>
                  <a:pt x="487197" y="502755"/>
                </a:lnTo>
                <a:lnTo>
                  <a:pt x="489142" y="502755"/>
                </a:lnTo>
                <a:lnTo>
                  <a:pt x="488169" y="501782"/>
                </a:lnTo>
                <a:lnTo>
                  <a:pt x="502756" y="508590"/>
                </a:lnTo>
                <a:lnTo>
                  <a:pt x="517343" y="513452"/>
                </a:lnTo>
                <a:lnTo>
                  <a:pt x="548461" y="524149"/>
                </a:lnTo>
                <a:lnTo>
                  <a:pt x="554296" y="527066"/>
                </a:lnTo>
                <a:lnTo>
                  <a:pt x="555268" y="528039"/>
                </a:lnTo>
                <a:lnTo>
                  <a:pt x="555268" y="529011"/>
                </a:lnTo>
                <a:lnTo>
                  <a:pt x="560130" y="529984"/>
                </a:lnTo>
                <a:lnTo>
                  <a:pt x="561103" y="529984"/>
                </a:lnTo>
                <a:lnTo>
                  <a:pt x="564020" y="530956"/>
                </a:lnTo>
                <a:lnTo>
                  <a:pt x="565965" y="532901"/>
                </a:lnTo>
                <a:lnTo>
                  <a:pt x="567910" y="533873"/>
                </a:lnTo>
                <a:lnTo>
                  <a:pt x="570827" y="534846"/>
                </a:lnTo>
                <a:lnTo>
                  <a:pt x="570827" y="533873"/>
                </a:lnTo>
                <a:lnTo>
                  <a:pt x="571800" y="533873"/>
                </a:lnTo>
                <a:lnTo>
                  <a:pt x="573745" y="533873"/>
                </a:lnTo>
                <a:lnTo>
                  <a:pt x="582497" y="538735"/>
                </a:lnTo>
                <a:lnTo>
                  <a:pt x="586386" y="539708"/>
                </a:lnTo>
                <a:lnTo>
                  <a:pt x="591248" y="541653"/>
                </a:lnTo>
                <a:lnTo>
                  <a:pt x="590276" y="541653"/>
                </a:lnTo>
                <a:lnTo>
                  <a:pt x="597084" y="542625"/>
                </a:lnTo>
                <a:lnTo>
                  <a:pt x="603891" y="544570"/>
                </a:lnTo>
                <a:lnTo>
                  <a:pt x="609725" y="546515"/>
                </a:lnTo>
                <a:lnTo>
                  <a:pt x="615560" y="546515"/>
                </a:lnTo>
                <a:lnTo>
                  <a:pt x="650568" y="556239"/>
                </a:lnTo>
                <a:lnTo>
                  <a:pt x="684604" y="565964"/>
                </a:lnTo>
                <a:lnTo>
                  <a:pt x="752675" y="581523"/>
                </a:lnTo>
                <a:lnTo>
                  <a:pt x="786711" y="589303"/>
                </a:lnTo>
                <a:lnTo>
                  <a:pt x="819774" y="596110"/>
                </a:lnTo>
                <a:lnTo>
                  <a:pt x="888818" y="608752"/>
                </a:lnTo>
                <a:lnTo>
                  <a:pt x="899515" y="611669"/>
                </a:lnTo>
                <a:lnTo>
                  <a:pt x="912157" y="613614"/>
                </a:lnTo>
                <a:lnTo>
                  <a:pt x="911184" y="613614"/>
                </a:lnTo>
                <a:lnTo>
                  <a:pt x="913129" y="613614"/>
                </a:lnTo>
                <a:lnTo>
                  <a:pt x="916046" y="613614"/>
                </a:lnTo>
                <a:lnTo>
                  <a:pt x="918964" y="613614"/>
                </a:lnTo>
                <a:lnTo>
                  <a:pt x="921881" y="613614"/>
                </a:lnTo>
                <a:lnTo>
                  <a:pt x="946193" y="617504"/>
                </a:lnTo>
                <a:lnTo>
                  <a:pt x="972448" y="620421"/>
                </a:lnTo>
                <a:lnTo>
                  <a:pt x="969531" y="620421"/>
                </a:lnTo>
                <a:lnTo>
                  <a:pt x="969531" y="621394"/>
                </a:lnTo>
                <a:lnTo>
                  <a:pt x="971476" y="621394"/>
                </a:lnTo>
                <a:lnTo>
                  <a:pt x="975366" y="620421"/>
                </a:lnTo>
                <a:lnTo>
                  <a:pt x="975366" y="621393"/>
                </a:lnTo>
                <a:lnTo>
                  <a:pt x="978283" y="621394"/>
                </a:lnTo>
                <a:lnTo>
                  <a:pt x="979165" y="620512"/>
                </a:lnTo>
                <a:lnTo>
                  <a:pt x="1044409" y="627228"/>
                </a:lnTo>
                <a:lnTo>
                  <a:pt x="1077472" y="631118"/>
                </a:lnTo>
                <a:lnTo>
                  <a:pt x="1110536" y="633063"/>
                </a:lnTo>
                <a:lnTo>
                  <a:pt x="1119288" y="634036"/>
                </a:lnTo>
                <a:lnTo>
                  <a:pt x="1129013" y="634035"/>
                </a:lnTo>
                <a:lnTo>
                  <a:pt x="1147489" y="635008"/>
                </a:lnTo>
                <a:lnTo>
                  <a:pt x="1171801" y="636953"/>
                </a:lnTo>
                <a:lnTo>
                  <a:pt x="1196111" y="638897"/>
                </a:lnTo>
                <a:lnTo>
                  <a:pt x="1220423" y="638898"/>
                </a:lnTo>
                <a:lnTo>
                  <a:pt x="1243275" y="638898"/>
                </a:lnTo>
                <a:lnTo>
                  <a:pt x="1243761" y="639870"/>
                </a:lnTo>
                <a:lnTo>
                  <a:pt x="1241817" y="640842"/>
                </a:lnTo>
                <a:lnTo>
                  <a:pt x="1235982" y="642788"/>
                </a:lnTo>
                <a:lnTo>
                  <a:pt x="1227230" y="643760"/>
                </a:lnTo>
                <a:lnTo>
                  <a:pt x="1212643" y="644732"/>
                </a:lnTo>
                <a:lnTo>
                  <a:pt x="1197084" y="644732"/>
                </a:lnTo>
                <a:lnTo>
                  <a:pt x="1180552" y="644732"/>
                </a:lnTo>
                <a:lnTo>
                  <a:pt x="1164993" y="644732"/>
                </a:lnTo>
                <a:lnTo>
                  <a:pt x="1164021" y="644732"/>
                </a:lnTo>
                <a:lnTo>
                  <a:pt x="1164021" y="643760"/>
                </a:lnTo>
                <a:lnTo>
                  <a:pt x="1163048" y="642788"/>
                </a:lnTo>
                <a:lnTo>
                  <a:pt x="1161103" y="642788"/>
                </a:lnTo>
                <a:lnTo>
                  <a:pt x="1144571" y="643760"/>
                </a:lnTo>
                <a:lnTo>
                  <a:pt x="1126095" y="642788"/>
                </a:lnTo>
                <a:lnTo>
                  <a:pt x="1106646" y="640843"/>
                </a:lnTo>
                <a:lnTo>
                  <a:pt x="1088170" y="637926"/>
                </a:lnTo>
                <a:lnTo>
                  <a:pt x="1089142" y="637925"/>
                </a:lnTo>
                <a:lnTo>
                  <a:pt x="1082335" y="637926"/>
                </a:lnTo>
                <a:lnTo>
                  <a:pt x="1075528" y="637925"/>
                </a:lnTo>
                <a:lnTo>
                  <a:pt x="1075528" y="636953"/>
                </a:lnTo>
                <a:lnTo>
                  <a:pt x="1073583" y="636953"/>
                </a:lnTo>
                <a:lnTo>
                  <a:pt x="1069693" y="636953"/>
                </a:lnTo>
                <a:lnTo>
                  <a:pt x="1064831" y="637926"/>
                </a:lnTo>
                <a:lnTo>
                  <a:pt x="1062886" y="636953"/>
                </a:lnTo>
                <a:lnTo>
                  <a:pt x="1060942" y="635981"/>
                </a:lnTo>
                <a:lnTo>
                  <a:pt x="1058024" y="636953"/>
                </a:lnTo>
                <a:lnTo>
                  <a:pt x="1051217" y="636953"/>
                </a:lnTo>
                <a:lnTo>
                  <a:pt x="1044409" y="636953"/>
                </a:lnTo>
                <a:lnTo>
                  <a:pt x="1036630" y="635980"/>
                </a:lnTo>
                <a:lnTo>
                  <a:pt x="1028850" y="635008"/>
                </a:lnTo>
                <a:lnTo>
                  <a:pt x="1029823" y="635008"/>
                </a:lnTo>
                <a:lnTo>
                  <a:pt x="1017181" y="634036"/>
                </a:lnTo>
                <a:lnTo>
                  <a:pt x="1002594" y="633063"/>
                </a:lnTo>
                <a:lnTo>
                  <a:pt x="974393" y="631118"/>
                </a:lnTo>
                <a:lnTo>
                  <a:pt x="975366" y="630146"/>
                </a:lnTo>
                <a:lnTo>
                  <a:pt x="975365" y="629173"/>
                </a:lnTo>
                <a:lnTo>
                  <a:pt x="973421" y="630146"/>
                </a:lnTo>
                <a:lnTo>
                  <a:pt x="970504" y="630146"/>
                </a:lnTo>
                <a:lnTo>
                  <a:pt x="963696" y="630145"/>
                </a:lnTo>
                <a:lnTo>
                  <a:pt x="960779" y="629173"/>
                </a:lnTo>
                <a:lnTo>
                  <a:pt x="957862" y="629173"/>
                </a:lnTo>
                <a:lnTo>
                  <a:pt x="953972" y="629173"/>
                </a:lnTo>
                <a:lnTo>
                  <a:pt x="949111" y="628201"/>
                </a:lnTo>
                <a:lnTo>
                  <a:pt x="950082" y="628201"/>
                </a:lnTo>
                <a:lnTo>
                  <a:pt x="949110" y="628201"/>
                </a:lnTo>
                <a:lnTo>
                  <a:pt x="949111" y="628201"/>
                </a:lnTo>
                <a:lnTo>
                  <a:pt x="947165" y="628201"/>
                </a:lnTo>
                <a:lnTo>
                  <a:pt x="944247" y="628201"/>
                </a:lnTo>
                <a:lnTo>
                  <a:pt x="942303" y="627228"/>
                </a:lnTo>
                <a:lnTo>
                  <a:pt x="940358" y="628201"/>
                </a:lnTo>
                <a:lnTo>
                  <a:pt x="937441" y="626256"/>
                </a:lnTo>
                <a:lnTo>
                  <a:pt x="935496" y="627228"/>
                </a:lnTo>
                <a:lnTo>
                  <a:pt x="933550" y="626256"/>
                </a:lnTo>
                <a:lnTo>
                  <a:pt x="930633" y="625283"/>
                </a:lnTo>
                <a:lnTo>
                  <a:pt x="927716" y="625283"/>
                </a:lnTo>
                <a:lnTo>
                  <a:pt x="923826" y="625283"/>
                </a:lnTo>
                <a:lnTo>
                  <a:pt x="919936" y="624311"/>
                </a:lnTo>
                <a:lnTo>
                  <a:pt x="911184" y="622366"/>
                </a:lnTo>
                <a:lnTo>
                  <a:pt x="909239" y="622366"/>
                </a:lnTo>
                <a:lnTo>
                  <a:pt x="908267" y="623339"/>
                </a:lnTo>
                <a:lnTo>
                  <a:pt x="908267" y="622366"/>
                </a:lnTo>
                <a:lnTo>
                  <a:pt x="910212" y="622366"/>
                </a:lnTo>
                <a:lnTo>
                  <a:pt x="912157" y="622366"/>
                </a:lnTo>
                <a:lnTo>
                  <a:pt x="911184" y="621394"/>
                </a:lnTo>
                <a:lnTo>
                  <a:pt x="893680" y="619449"/>
                </a:lnTo>
                <a:lnTo>
                  <a:pt x="875204" y="617504"/>
                </a:lnTo>
                <a:lnTo>
                  <a:pt x="840196" y="610697"/>
                </a:lnTo>
                <a:lnTo>
                  <a:pt x="836306" y="609725"/>
                </a:lnTo>
                <a:lnTo>
                  <a:pt x="835333" y="608752"/>
                </a:lnTo>
                <a:lnTo>
                  <a:pt x="829499" y="607779"/>
                </a:lnTo>
                <a:lnTo>
                  <a:pt x="823664" y="607779"/>
                </a:lnTo>
                <a:lnTo>
                  <a:pt x="821719" y="605834"/>
                </a:lnTo>
                <a:lnTo>
                  <a:pt x="818802" y="605834"/>
                </a:lnTo>
                <a:lnTo>
                  <a:pt x="816856" y="605835"/>
                </a:lnTo>
                <a:lnTo>
                  <a:pt x="814912" y="605834"/>
                </a:lnTo>
                <a:lnTo>
                  <a:pt x="811994" y="605835"/>
                </a:lnTo>
                <a:lnTo>
                  <a:pt x="813939" y="604862"/>
                </a:lnTo>
                <a:lnTo>
                  <a:pt x="813939" y="603889"/>
                </a:lnTo>
                <a:lnTo>
                  <a:pt x="807132" y="603890"/>
                </a:lnTo>
                <a:lnTo>
                  <a:pt x="799352" y="602917"/>
                </a:lnTo>
                <a:lnTo>
                  <a:pt x="801298" y="602917"/>
                </a:lnTo>
                <a:lnTo>
                  <a:pt x="801297" y="601945"/>
                </a:lnTo>
                <a:lnTo>
                  <a:pt x="797407" y="601944"/>
                </a:lnTo>
                <a:lnTo>
                  <a:pt x="794490" y="600972"/>
                </a:lnTo>
                <a:lnTo>
                  <a:pt x="787683" y="600000"/>
                </a:lnTo>
                <a:lnTo>
                  <a:pt x="789628" y="599027"/>
                </a:lnTo>
                <a:lnTo>
                  <a:pt x="785738" y="598055"/>
                </a:lnTo>
                <a:lnTo>
                  <a:pt x="784765" y="599027"/>
                </a:lnTo>
                <a:lnTo>
                  <a:pt x="783793" y="599027"/>
                </a:lnTo>
                <a:lnTo>
                  <a:pt x="781848" y="599027"/>
                </a:lnTo>
                <a:lnTo>
                  <a:pt x="781849" y="598055"/>
                </a:lnTo>
                <a:lnTo>
                  <a:pt x="776986" y="598055"/>
                </a:lnTo>
                <a:lnTo>
                  <a:pt x="771152" y="597082"/>
                </a:lnTo>
                <a:lnTo>
                  <a:pt x="760455" y="595137"/>
                </a:lnTo>
                <a:lnTo>
                  <a:pt x="750730" y="592220"/>
                </a:lnTo>
                <a:lnTo>
                  <a:pt x="741006" y="590275"/>
                </a:lnTo>
                <a:lnTo>
                  <a:pt x="740034" y="589303"/>
                </a:lnTo>
                <a:lnTo>
                  <a:pt x="739061" y="589303"/>
                </a:lnTo>
                <a:lnTo>
                  <a:pt x="738088" y="588330"/>
                </a:lnTo>
                <a:lnTo>
                  <a:pt x="735171" y="587358"/>
                </a:lnTo>
                <a:lnTo>
                  <a:pt x="734199" y="587358"/>
                </a:lnTo>
                <a:lnTo>
                  <a:pt x="733226" y="587358"/>
                </a:lnTo>
                <a:lnTo>
                  <a:pt x="729336" y="587358"/>
                </a:lnTo>
                <a:lnTo>
                  <a:pt x="726419" y="587358"/>
                </a:lnTo>
                <a:lnTo>
                  <a:pt x="727392" y="588331"/>
                </a:lnTo>
                <a:lnTo>
                  <a:pt x="716694" y="585413"/>
                </a:lnTo>
                <a:lnTo>
                  <a:pt x="707942" y="583468"/>
                </a:lnTo>
                <a:lnTo>
                  <a:pt x="708915" y="582496"/>
                </a:lnTo>
                <a:lnTo>
                  <a:pt x="708915" y="581523"/>
                </a:lnTo>
                <a:lnTo>
                  <a:pt x="710860" y="581523"/>
                </a:lnTo>
                <a:lnTo>
                  <a:pt x="707942" y="579578"/>
                </a:lnTo>
                <a:lnTo>
                  <a:pt x="709888" y="579578"/>
                </a:lnTo>
                <a:lnTo>
                  <a:pt x="704052" y="578606"/>
                </a:lnTo>
                <a:lnTo>
                  <a:pt x="699190" y="577634"/>
                </a:lnTo>
                <a:lnTo>
                  <a:pt x="691411" y="577633"/>
                </a:lnTo>
                <a:lnTo>
                  <a:pt x="687521" y="576661"/>
                </a:lnTo>
                <a:lnTo>
                  <a:pt x="682659" y="575689"/>
                </a:lnTo>
                <a:lnTo>
                  <a:pt x="683631" y="575688"/>
                </a:lnTo>
                <a:lnTo>
                  <a:pt x="683631" y="574716"/>
                </a:lnTo>
                <a:lnTo>
                  <a:pt x="682659" y="574716"/>
                </a:lnTo>
                <a:lnTo>
                  <a:pt x="683632" y="573744"/>
                </a:lnTo>
                <a:lnTo>
                  <a:pt x="672934" y="574716"/>
                </a:lnTo>
                <a:lnTo>
                  <a:pt x="670990" y="573744"/>
                </a:lnTo>
                <a:lnTo>
                  <a:pt x="670990" y="572771"/>
                </a:lnTo>
                <a:lnTo>
                  <a:pt x="669045" y="572771"/>
                </a:lnTo>
                <a:lnTo>
                  <a:pt x="668072" y="572771"/>
                </a:lnTo>
                <a:lnTo>
                  <a:pt x="666127" y="572771"/>
                </a:lnTo>
                <a:lnTo>
                  <a:pt x="660292" y="571799"/>
                </a:lnTo>
                <a:lnTo>
                  <a:pt x="657375" y="569854"/>
                </a:lnTo>
                <a:lnTo>
                  <a:pt x="655430" y="568882"/>
                </a:lnTo>
                <a:lnTo>
                  <a:pt x="657375" y="568881"/>
                </a:lnTo>
                <a:lnTo>
                  <a:pt x="657375" y="567909"/>
                </a:lnTo>
                <a:lnTo>
                  <a:pt x="647651" y="565964"/>
                </a:lnTo>
                <a:lnTo>
                  <a:pt x="642788" y="564992"/>
                </a:lnTo>
                <a:lnTo>
                  <a:pt x="641816" y="564992"/>
                </a:lnTo>
                <a:lnTo>
                  <a:pt x="641816" y="565964"/>
                </a:lnTo>
                <a:lnTo>
                  <a:pt x="638899" y="565964"/>
                </a:lnTo>
                <a:lnTo>
                  <a:pt x="633064" y="564020"/>
                </a:lnTo>
                <a:lnTo>
                  <a:pt x="634036" y="564019"/>
                </a:lnTo>
                <a:lnTo>
                  <a:pt x="635009" y="563047"/>
                </a:lnTo>
                <a:lnTo>
                  <a:pt x="625284" y="562075"/>
                </a:lnTo>
                <a:lnTo>
                  <a:pt x="615560" y="560129"/>
                </a:lnTo>
                <a:lnTo>
                  <a:pt x="617505" y="560130"/>
                </a:lnTo>
                <a:lnTo>
                  <a:pt x="619450" y="560129"/>
                </a:lnTo>
                <a:lnTo>
                  <a:pt x="613615" y="558185"/>
                </a:lnTo>
                <a:lnTo>
                  <a:pt x="606808" y="556240"/>
                </a:lnTo>
                <a:lnTo>
                  <a:pt x="600973" y="554295"/>
                </a:lnTo>
                <a:lnTo>
                  <a:pt x="595138" y="552350"/>
                </a:lnTo>
                <a:lnTo>
                  <a:pt x="596111" y="553322"/>
                </a:lnTo>
                <a:lnTo>
                  <a:pt x="595139" y="553323"/>
                </a:lnTo>
                <a:lnTo>
                  <a:pt x="592221" y="551377"/>
                </a:lnTo>
                <a:lnTo>
                  <a:pt x="589304" y="550405"/>
                </a:lnTo>
                <a:lnTo>
                  <a:pt x="587359" y="549432"/>
                </a:lnTo>
                <a:lnTo>
                  <a:pt x="583469" y="548460"/>
                </a:lnTo>
                <a:lnTo>
                  <a:pt x="582497" y="548460"/>
                </a:lnTo>
                <a:lnTo>
                  <a:pt x="585414" y="549432"/>
                </a:lnTo>
                <a:lnTo>
                  <a:pt x="572772" y="545542"/>
                </a:lnTo>
                <a:lnTo>
                  <a:pt x="564993" y="543597"/>
                </a:lnTo>
                <a:lnTo>
                  <a:pt x="557213" y="540680"/>
                </a:lnTo>
                <a:lnTo>
                  <a:pt x="554295" y="540680"/>
                </a:lnTo>
                <a:lnTo>
                  <a:pt x="549433" y="539708"/>
                </a:lnTo>
                <a:lnTo>
                  <a:pt x="550406" y="538735"/>
                </a:lnTo>
                <a:lnTo>
                  <a:pt x="548461" y="537763"/>
                </a:lnTo>
                <a:lnTo>
                  <a:pt x="550406" y="537763"/>
                </a:lnTo>
                <a:lnTo>
                  <a:pt x="554296" y="538735"/>
                </a:lnTo>
                <a:lnTo>
                  <a:pt x="553323" y="537763"/>
                </a:lnTo>
                <a:lnTo>
                  <a:pt x="550406" y="537763"/>
                </a:lnTo>
                <a:lnTo>
                  <a:pt x="544572" y="535818"/>
                </a:lnTo>
                <a:lnTo>
                  <a:pt x="544572" y="535818"/>
                </a:lnTo>
                <a:lnTo>
                  <a:pt x="544572" y="535818"/>
                </a:lnTo>
                <a:lnTo>
                  <a:pt x="541654" y="534845"/>
                </a:lnTo>
                <a:lnTo>
                  <a:pt x="538736" y="533873"/>
                </a:lnTo>
                <a:lnTo>
                  <a:pt x="536792" y="532901"/>
                </a:lnTo>
                <a:lnTo>
                  <a:pt x="537764" y="532901"/>
                </a:lnTo>
                <a:lnTo>
                  <a:pt x="538737" y="531928"/>
                </a:lnTo>
                <a:lnTo>
                  <a:pt x="536792" y="531928"/>
                </a:lnTo>
                <a:lnTo>
                  <a:pt x="532902" y="530956"/>
                </a:lnTo>
                <a:lnTo>
                  <a:pt x="529985" y="529983"/>
                </a:lnTo>
                <a:lnTo>
                  <a:pt x="527067" y="529011"/>
                </a:lnTo>
                <a:lnTo>
                  <a:pt x="526095" y="529011"/>
                </a:lnTo>
                <a:lnTo>
                  <a:pt x="525122" y="529011"/>
                </a:lnTo>
                <a:lnTo>
                  <a:pt x="524150" y="529011"/>
                </a:lnTo>
                <a:lnTo>
                  <a:pt x="523178" y="528039"/>
                </a:lnTo>
                <a:lnTo>
                  <a:pt x="520260" y="527066"/>
                </a:lnTo>
                <a:lnTo>
                  <a:pt x="517342" y="526094"/>
                </a:lnTo>
                <a:lnTo>
                  <a:pt x="517343" y="525122"/>
                </a:lnTo>
                <a:lnTo>
                  <a:pt x="518315" y="524149"/>
                </a:lnTo>
                <a:lnTo>
                  <a:pt x="514425" y="524149"/>
                </a:lnTo>
                <a:lnTo>
                  <a:pt x="511508" y="524149"/>
                </a:lnTo>
                <a:lnTo>
                  <a:pt x="511508" y="523176"/>
                </a:lnTo>
                <a:lnTo>
                  <a:pt x="509563" y="523177"/>
                </a:lnTo>
                <a:lnTo>
                  <a:pt x="507619" y="522204"/>
                </a:lnTo>
                <a:lnTo>
                  <a:pt x="504701" y="521232"/>
                </a:lnTo>
                <a:lnTo>
                  <a:pt x="501783" y="521232"/>
                </a:lnTo>
                <a:lnTo>
                  <a:pt x="494004" y="517342"/>
                </a:lnTo>
                <a:lnTo>
                  <a:pt x="490114" y="515396"/>
                </a:lnTo>
                <a:lnTo>
                  <a:pt x="487197" y="513452"/>
                </a:lnTo>
                <a:lnTo>
                  <a:pt x="481362" y="512480"/>
                </a:lnTo>
                <a:lnTo>
                  <a:pt x="475527" y="509562"/>
                </a:lnTo>
                <a:lnTo>
                  <a:pt x="477472" y="509562"/>
                </a:lnTo>
                <a:lnTo>
                  <a:pt x="474555" y="508590"/>
                </a:lnTo>
                <a:lnTo>
                  <a:pt x="471638" y="507617"/>
                </a:lnTo>
                <a:lnTo>
                  <a:pt x="468720" y="505672"/>
                </a:lnTo>
                <a:lnTo>
                  <a:pt x="463858" y="502755"/>
                </a:lnTo>
                <a:lnTo>
                  <a:pt x="461913" y="501783"/>
                </a:lnTo>
                <a:lnTo>
                  <a:pt x="460941" y="502755"/>
                </a:lnTo>
                <a:lnTo>
                  <a:pt x="459968" y="503727"/>
                </a:lnTo>
                <a:lnTo>
                  <a:pt x="457051" y="501783"/>
                </a:lnTo>
                <a:lnTo>
                  <a:pt x="453161" y="499838"/>
                </a:lnTo>
                <a:lnTo>
                  <a:pt x="448299" y="498865"/>
                </a:lnTo>
                <a:lnTo>
                  <a:pt x="445381" y="495948"/>
                </a:lnTo>
                <a:lnTo>
                  <a:pt x="448299" y="496920"/>
                </a:lnTo>
                <a:lnTo>
                  <a:pt x="449271" y="496921"/>
                </a:lnTo>
                <a:lnTo>
                  <a:pt x="448299" y="495948"/>
                </a:lnTo>
                <a:lnTo>
                  <a:pt x="445381" y="494003"/>
                </a:lnTo>
                <a:lnTo>
                  <a:pt x="442464" y="493031"/>
                </a:lnTo>
                <a:lnTo>
                  <a:pt x="439547" y="492058"/>
                </a:lnTo>
                <a:lnTo>
                  <a:pt x="435657" y="491086"/>
                </a:lnTo>
                <a:lnTo>
                  <a:pt x="436630" y="493030"/>
                </a:lnTo>
                <a:lnTo>
                  <a:pt x="433712" y="491086"/>
                </a:lnTo>
                <a:lnTo>
                  <a:pt x="431767" y="490113"/>
                </a:lnTo>
                <a:lnTo>
                  <a:pt x="428850" y="490113"/>
                </a:lnTo>
                <a:lnTo>
                  <a:pt x="428850" y="489141"/>
                </a:lnTo>
                <a:lnTo>
                  <a:pt x="424960" y="487196"/>
                </a:lnTo>
                <a:lnTo>
                  <a:pt x="423015" y="486223"/>
                </a:lnTo>
                <a:lnTo>
                  <a:pt x="422043" y="487196"/>
                </a:lnTo>
                <a:lnTo>
                  <a:pt x="415236" y="483306"/>
                </a:lnTo>
                <a:lnTo>
                  <a:pt x="407456" y="479416"/>
                </a:lnTo>
                <a:lnTo>
                  <a:pt x="400649" y="475527"/>
                </a:lnTo>
                <a:lnTo>
                  <a:pt x="397732" y="473582"/>
                </a:lnTo>
                <a:lnTo>
                  <a:pt x="395787" y="471637"/>
                </a:lnTo>
                <a:lnTo>
                  <a:pt x="392869" y="470664"/>
                </a:lnTo>
                <a:lnTo>
                  <a:pt x="391897" y="470664"/>
                </a:lnTo>
                <a:lnTo>
                  <a:pt x="392869" y="471637"/>
                </a:lnTo>
                <a:lnTo>
                  <a:pt x="393842" y="471636"/>
                </a:lnTo>
                <a:lnTo>
                  <a:pt x="395787" y="472609"/>
                </a:lnTo>
                <a:lnTo>
                  <a:pt x="393842" y="472609"/>
                </a:lnTo>
                <a:lnTo>
                  <a:pt x="390925" y="470664"/>
                </a:lnTo>
                <a:lnTo>
                  <a:pt x="390924" y="469691"/>
                </a:lnTo>
                <a:lnTo>
                  <a:pt x="391897" y="469692"/>
                </a:lnTo>
                <a:lnTo>
                  <a:pt x="388007" y="467747"/>
                </a:lnTo>
                <a:lnTo>
                  <a:pt x="385090" y="466774"/>
                </a:lnTo>
                <a:lnTo>
                  <a:pt x="381200" y="466774"/>
                </a:lnTo>
                <a:lnTo>
                  <a:pt x="377310" y="463857"/>
                </a:lnTo>
                <a:lnTo>
                  <a:pt x="374393" y="461913"/>
                </a:lnTo>
                <a:lnTo>
                  <a:pt x="369531" y="460940"/>
                </a:lnTo>
                <a:lnTo>
                  <a:pt x="367586" y="458995"/>
                </a:lnTo>
                <a:lnTo>
                  <a:pt x="366613" y="458994"/>
                </a:lnTo>
                <a:lnTo>
                  <a:pt x="367586" y="457050"/>
                </a:lnTo>
                <a:lnTo>
                  <a:pt x="363696" y="455105"/>
                </a:lnTo>
                <a:lnTo>
                  <a:pt x="360779" y="454133"/>
                </a:lnTo>
                <a:lnTo>
                  <a:pt x="357861" y="451215"/>
                </a:lnTo>
                <a:lnTo>
                  <a:pt x="357861" y="452187"/>
                </a:lnTo>
                <a:lnTo>
                  <a:pt x="356889" y="451216"/>
                </a:lnTo>
                <a:lnTo>
                  <a:pt x="353971" y="450243"/>
                </a:lnTo>
                <a:lnTo>
                  <a:pt x="354944" y="450243"/>
                </a:lnTo>
                <a:lnTo>
                  <a:pt x="352999" y="449270"/>
                </a:lnTo>
                <a:lnTo>
                  <a:pt x="350081" y="447325"/>
                </a:lnTo>
                <a:lnTo>
                  <a:pt x="352026" y="449270"/>
                </a:lnTo>
                <a:lnTo>
                  <a:pt x="354944" y="451215"/>
                </a:lnTo>
                <a:lnTo>
                  <a:pt x="349109" y="449271"/>
                </a:lnTo>
                <a:lnTo>
                  <a:pt x="347164" y="447325"/>
                </a:lnTo>
                <a:lnTo>
                  <a:pt x="343274" y="445381"/>
                </a:lnTo>
                <a:lnTo>
                  <a:pt x="340357" y="444408"/>
                </a:lnTo>
                <a:lnTo>
                  <a:pt x="339385" y="442463"/>
                </a:lnTo>
                <a:lnTo>
                  <a:pt x="336468" y="440518"/>
                </a:lnTo>
                <a:lnTo>
                  <a:pt x="334522" y="440518"/>
                </a:lnTo>
                <a:lnTo>
                  <a:pt x="330633" y="437601"/>
                </a:lnTo>
                <a:lnTo>
                  <a:pt x="329660" y="437601"/>
                </a:lnTo>
                <a:lnTo>
                  <a:pt x="327715" y="436628"/>
                </a:lnTo>
                <a:lnTo>
                  <a:pt x="324798" y="435656"/>
                </a:lnTo>
                <a:lnTo>
                  <a:pt x="322853" y="434683"/>
                </a:lnTo>
                <a:lnTo>
                  <a:pt x="320908" y="434683"/>
                </a:lnTo>
                <a:lnTo>
                  <a:pt x="314101" y="429822"/>
                </a:lnTo>
                <a:lnTo>
                  <a:pt x="315073" y="429821"/>
                </a:lnTo>
                <a:lnTo>
                  <a:pt x="311184" y="426904"/>
                </a:lnTo>
                <a:lnTo>
                  <a:pt x="306322" y="424959"/>
                </a:lnTo>
                <a:lnTo>
                  <a:pt x="307294" y="424959"/>
                </a:lnTo>
                <a:lnTo>
                  <a:pt x="303404" y="423014"/>
                </a:lnTo>
                <a:lnTo>
                  <a:pt x="300487" y="421069"/>
                </a:lnTo>
                <a:lnTo>
                  <a:pt x="298542" y="420097"/>
                </a:lnTo>
                <a:lnTo>
                  <a:pt x="298542" y="418152"/>
                </a:lnTo>
                <a:lnTo>
                  <a:pt x="298542" y="417180"/>
                </a:lnTo>
                <a:lnTo>
                  <a:pt x="296597" y="416207"/>
                </a:lnTo>
                <a:lnTo>
                  <a:pt x="293679" y="415235"/>
                </a:lnTo>
                <a:lnTo>
                  <a:pt x="291735" y="414262"/>
                </a:lnTo>
                <a:lnTo>
                  <a:pt x="290762" y="415235"/>
                </a:lnTo>
                <a:lnTo>
                  <a:pt x="290762" y="416207"/>
                </a:lnTo>
                <a:lnTo>
                  <a:pt x="281038" y="409400"/>
                </a:lnTo>
                <a:lnTo>
                  <a:pt x="276175" y="406483"/>
                </a:lnTo>
                <a:lnTo>
                  <a:pt x="271313" y="402592"/>
                </a:lnTo>
                <a:lnTo>
                  <a:pt x="270341" y="402593"/>
                </a:lnTo>
                <a:lnTo>
                  <a:pt x="269368" y="401620"/>
                </a:lnTo>
                <a:lnTo>
                  <a:pt x="254782" y="392868"/>
                </a:lnTo>
                <a:lnTo>
                  <a:pt x="247975" y="388006"/>
                </a:lnTo>
                <a:lnTo>
                  <a:pt x="244085" y="384117"/>
                </a:lnTo>
                <a:lnTo>
                  <a:pt x="244085" y="383144"/>
                </a:lnTo>
                <a:lnTo>
                  <a:pt x="244085" y="382172"/>
                </a:lnTo>
                <a:lnTo>
                  <a:pt x="242140" y="381199"/>
                </a:lnTo>
                <a:lnTo>
                  <a:pt x="241167" y="380227"/>
                </a:lnTo>
                <a:lnTo>
                  <a:pt x="240195" y="380226"/>
                </a:lnTo>
                <a:lnTo>
                  <a:pt x="240195" y="381199"/>
                </a:lnTo>
                <a:lnTo>
                  <a:pt x="241167" y="383144"/>
                </a:lnTo>
                <a:lnTo>
                  <a:pt x="232415" y="376337"/>
                </a:lnTo>
                <a:lnTo>
                  <a:pt x="225608" y="370502"/>
                </a:lnTo>
                <a:lnTo>
                  <a:pt x="225608" y="371474"/>
                </a:lnTo>
                <a:lnTo>
                  <a:pt x="223663" y="370502"/>
                </a:lnTo>
                <a:lnTo>
                  <a:pt x="223663" y="369530"/>
                </a:lnTo>
                <a:lnTo>
                  <a:pt x="222691" y="368557"/>
                </a:lnTo>
                <a:lnTo>
                  <a:pt x="217829" y="364668"/>
                </a:lnTo>
                <a:lnTo>
                  <a:pt x="216856" y="365640"/>
                </a:lnTo>
                <a:lnTo>
                  <a:pt x="215883" y="363695"/>
                </a:lnTo>
                <a:lnTo>
                  <a:pt x="213939" y="362722"/>
                </a:lnTo>
                <a:lnTo>
                  <a:pt x="212966" y="362723"/>
                </a:lnTo>
                <a:lnTo>
                  <a:pt x="211021" y="360777"/>
                </a:lnTo>
                <a:lnTo>
                  <a:pt x="211022" y="359805"/>
                </a:lnTo>
                <a:lnTo>
                  <a:pt x="205187" y="356888"/>
                </a:lnTo>
                <a:lnTo>
                  <a:pt x="199352" y="352025"/>
                </a:lnTo>
                <a:lnTo>
                  <a:pt x="198380" y="349108"/>
                </a:lnTo>
                <a:lnTo>
                  <a:pt x="195462" y="348136"/>
                </a:lnTo>
                <a:lnTo>
                  <a:pt x="195462" y="349108"/>
                </a:lnTo>
                <a:lnTo>
                  <a:pt x="189628" y="342301"/>
                </a:lnTo>
                <a:lnTo>
                  <a:pt x="186710" y="338411"/>
                </a:lnTo>
                <a:lnTo>
                  <a:pt x="177958" y="333549"/>
                </a:lnTo>
                <a:lnTo>
                  <a:pt x="169206" y="326742"/>
                </a:lnTo>
                <a:lnTo>
                  <a:pt x="151702" y="311183"/>
                </a:lnTo>
                <a:lnTo>
                  <a:pt x="152674" y="311182"/>
                </a:lnTo>
                <a:lnTo>
                  <a:pt x="150730" y="309238"/>
                </a:lnTo>
                <a:lnTo>
                  <a:pt x="149757" y="309238"/>
                </a:lnTo>
                <a:lnTo>
                  <a:pt x="148785" y="308265"/>
                </a:lnTo>
                <a:lnTo>
                  <a:pt x="148785" y="307293"/>
                </a:lnTo>
                <a:lnTo>
                  <a:pt x="148785" y="306320"/>
                </a:lnTo>
                <a:lnTo>
                  <a:pt x="150730" y="306320"/>
                </a:lnTo>
                <a:lnTo>
                  <a:pt x="147812" y="304375"/>
                </a:lnTo>
                <a:lnTo>
                  <a:pt x="145867" y="302431"/>
                </a:lnTo>
                <a:lnTo>
                  <a:pt x="141978" y="300486"/>
                </a:lnTo>
                <a:lnTo>
                  <a:pt x="141978" y="301458"/>
                </a:lnTo>
                <a:lnTo>
                  <a:pt x="140033" y="299513"/>
                </a:lnTo>
                <a:lnTo>
                  <a:pt x="138088" y="297569"/>
                </a:lnTo>
                <a:lnTo>
                  <a:pt x="136143" y="296596"/>
                </a:lnTo>
                <a:lnTo>
                  <a:pt x="136143" y="295623"/>
                </a:lnTo>
                <a:lnTo>
                  <a:pt x="137115" y="295624"/>
                </a:lnTo>
                <a:lnTo>
                  <a:pt x="138088" y="295624"/>
                </a:lnTo>
                <a:lnTo>
                  <a:pt x="135171" y="293679"/>
                </a:lnTo>
                <a:lnTo>
                  <a:pt x="135170" y="292706"/>
                </a:lnTo>
                <a:lnTo>
                  <a:pt x="136143" y="292706"/>
                </a:lnTo>
                <a:lnTo>
                  <a:pt x="139060" y="293679"/>
                </a:lnTo>
                <a:lnTo>
                  <a:pt x="141977" y="294651"/>
                </a:lnTo>
                <a:lnTo>
                  <a:pt x="141978" y="293679"/>
                </a:lnTo>
                <a:lnTo>
                  <a:pt x="140033" y="291734"/>
                </a:lnTo>
                <a:lnTo>
                  <a:pt x="140033" y="290761"/>
                </a:lnTo>
                <a:lnTo>
                  <a:pt x="141005" y="290761"/>
                </a:lnTo>
                <a:lnTo>
                  <a:pt x="141978" y="291734"/>
                </a:lnTo>
                <a:lnTo>
                  <a:pt x="143922" y="292707"/>
                </a:lnTo>
                <a:lnTo>
                  <a:pt x="141978" y="290761"/>
                </a:lnTo>
                <a:lnTo>
                  <a:pt x="138088" y="288817"/>
                </a:lnTo>
                <a:lnTo>
                  <a:pt x="137115" y="288816"/>
                </a:lnTo>
                <a:lnTo>
                  <a:pt x="137116" y="290761"/>
                </a:lnTo>
                <a:lnTo>
                  <a:pt x="134198" y="287844"/>
                </a:lnTo>
                <a:lnTo>
                  <a:pt x="132253" y="287844"/>
                </a:lnTo>
                <a:lnTo>
                  <a:pt x="131281" y="287358"/>
                </a:lnTo>
                <a:lnTo>
                  <a:pt x="130308" y="286872"/>
                </a:lnTo>
                <a:lnTo>
                  <a:pt x="127391" y="284927"/>
                </a:lnTo>
                <a:lnTo>
                  <a:pt x="127391" y="283954"/>
                </a:lnTo>
                <a:lnTo>
                  <a:pt x="128363" y="284926"/>
                </a:lnTo>
                <a:lnTo>
                  <a:pt x="129336" y="285899"/>
                </a:lnTo>
                <a:lnTo>
                  <a:pt x="131281" y="286871"/>
                </a:lnTo>
                <a:lnTo>
                  <a:pt x="130308" y="284927"/>
                </a:lnTo>
                <a:lnTo>
                  <a:pt x="128363" y="282981"/>
                </a:lnTo>
                <a:lnTo>
                  <a:pt x="124473" y="280065"/>
                </a:lnTo>
                <a:lnTo>
                  <a:pt x="125446" y="281037"/>
                </a:lnTo>
                <a:lnTo>
                  <a:pt x="124474" y="282009"/>
                </a:lnTo>
                <a:lnTo>
                  <a:pt x="121556" y="280064"/>
                </a:lnTo>
                <a:lnTo>
                  <a:pt x="121556" y="279092"/>
                </a:lnTo>
                <a:lnTo>
                  <a:pt x="122529" y="279092"/>
                </a:lnTo>
                <a:lnTo>
                  <a:pt x="120584" y="277147"/>
                </a:lnTo>
                <a:lnTo>
                  <a:pt x="117666" y="276175"/>
                </a:lnTo>
                <a:lnTo>
                  <a:pt x="118639" y="277147"/>
                </a:lnTo>
                <a:lnTo>
                  <a:pt x="116694" y="276174"/>
                </a:lnTo>
                <a:lnTo>
                  <a:pt x="114749" y="275202"/>
                </a:lnTo>
                <a:lnTo>
                  <a:pt x="113777" y="273257"/>
                </a:lnTo>
                <a:lnTo>
                  <a:pt x="111832" y="271312"/>
                </a:lnTo>
                <a:lnTo>
                  <a:pt x="112804" y="270340"/>
                </a:lnTo>
                <a:lnTo>
                  <a:pt x="114749" y="271312"/>
                </a:lnTo>
                <a:lnTo>
                  <a:pt x="115721" y="271312"/>
                </a:lnTo>
                <a:lnTo>
                  <a:pt x="114749" y="268395"/>
                </a:lnTo>
                <a:lnTo>
                  <a:pt x="113777" y="268395"/>
                </a:lnTo>
                <a:lnTo>
                  <a:pt x="110859" y="267423"/>
                </a:lnTo>
                <a:lnTo>
                  <a:pt x="109887" y="266450"/>
                </a:lnTo>
                <a:lnTo>
                  <a:pt x="108914" y="266451"/>
                </a:lnTo>
                <a:lnTo>
                  <a:pt x="108914" y="267423"/>
                </a:lnTo>
                <a:lnTo>
                  <a:pt x="108915" y="265478"/>
                </a:lnTo>
                <a:lnTo>
                  <a:pt x="109887" y="265478"/>
                </a:lnTo>
                <a:lnTo>
                  <a:pt x="107942" y="263533"/>
                </a:lnTo>
                <a:lnTo>
                  <a:pt x="105997" y="261588"/>
                </a:lnTo>
                <a:lnTo>
                  <a:pt x="104052" y="260616"/>
                </a:lnTo>
                <a:lnTo>
                  <a:pt x="104052" y="258671"/>
                </a:lnTo>
                <a:lnTo>
                  <a:pt x="102107" y="258670"/>
                </a:lnTo>
                <a:lnTo>
                  <a:pt x="101135" y="254781"/>
                </a:lnTo>
                <a:lnTo>
                  <a:pt x="96273" y="250891"/>
                </a:lnTo>
                <a:lnTo>
                  <a:pt x="95300" y="248946"/>
                </a:lnTo>
                <a:lnTo>
                  <a:pt x="94328" y="247974"/>
                </a:lnTo>
                <a:lnTo>
                  <a:pt x="95300" y="247001"/>
                </a:lnTo>
                <a:lnTo>
                  <a:pt x="92383" y="244084"/>
                </a:lnTo>
                <a:lnTo>
                  <a:pt x="91410" y="243111"/>
                </a:lnTo>
                <a:lnTo>
                  <a:pt x="90438" y="244084"/>
                </a:lnTo>
                <a:lnTo>
                  <a:pt x="92383" y="246029"/>
                </a:lnTo>
                <a:lnTo>
                  <a:pt x="93355" y="247974"/>
                </a:lnTo>
                <a:lnTo>
                  <a:pt x="92383" y="247001"/>
                </a:lnTo>
                <a:lnTo>
                  <a:pt x="88493" y="244084"/>
                </a:lnTo>
                <a:lnTo>
                  <a:pt x="89465" y="243111"/>
                </a:lnTo>
                <a:lnTo>
                  <a:pt x="87520" y="241167"/>
                </a:lnTo>
                <a:lnTo>
                  <a:pt x="85576" y="239221"/>
                </a:lnTo>
                <a:lnTo>
                  <a:pt x="85576" y="238249"/>
                </a:lnTo>
                <a:lnTo>
                  <a:pt x="83631" y="237277"/>
                </a:lnTo>
                <a:lnTo>
                  <a:pt x="82658" y="235332"/>
                </a:lnTo>
                <a:lnTo>
                  <a:pt x="82658" y="234360"/>
                </a:lnTo>
                <a:lnTo>
                  <a:pt x="82658" y="233387"/>
                </a:lnTo>
                <a:lnTo>
                  <a:pt x="80713" y="231442"/>
                </a:lnTo>
                <a:lnTo>
                  <a:pt x="84603" y="234359"/>
                </a:lnTo>
                <a:lnTo>
                  <a:pt x="82658" y="232415"/>
                </a:lnTo>
                <a:lnTo>
                  <a:pt x="81686" y="229497"/>
                </a:lnTo>
                <a:lnTo>
                  <a:pt x="76824" y="227552"/>
                </a:lnTo>
                <a:lnTo>
                  <a:pt x="75851" y="226580"/>
                </a:lnTo>
                <a:lnTo>
                  <a:pt x="74879" y="225607"/>
                </a:lnTo>
                <a:lnTo>
                  <a:pt x="74879" y="224635"/>
                </a:lnTo>
                <a:lnTo>
                  <a:pt x="73906" y="223663"/>
                </a:lnTo>
                <a:lnTo>
                  <a:pt x="76824" y="226580"/>
                </a:lnTo>
                <a:lnTo>
                  <a:pt x="76823" y="224635"/>
                </a:lnTo>
                <a:lnTo>
                  <a:pt x="73906" y="219773"/>
                </a:lnTo>
                <a:lnTo>
                  <a:pt x="70989" y="217828"/>
                </a:lnTo>
                <a:lnTo>
                  <a:pt x="70017" y="217827"/>
                </a:lnTo>
                <a:lnTo>
                  <a:pt x="69044" y="216855"/>
                </a:lnTo>
                <a:lnTo>
                  <a:pt x="69044" y="215882"/>
                </a:lnTo>
                <a:lnTo>
                  <a:pt x="70016" y="215883"/>
                </a:lnTo>
                <a:lnTo>
                  <a:pt x="69044" y="213938"/>
                </a:lnTo>
                <a:lnTo>
                  <a:pt x="68072" y="213938"/>
                </a:lnTo>
                <a:lnTo>
                  <a:pt x="68071" y="214911"/>
                </a:lnTo>
                <a:lnTo>
                  <a:pt x="67099" y="213938"/>
                </a:lnTo>
                <a:lnTo>
                  <a:pt x="63209" y="203241"/>
                </a:lnTo>
                <a:lnTo>
                  <a:pt x="67099" y="206158"/>
                </a:lnTo>
                <a:lnTo>
                  <a:pt x="65154" y="204214"/>
                </a:lnTo>
                <a:lnTo>
                  <a:pt x="67099" y="204213"/>
                </a:lnTo>
                <a:lnTo>
                  <a:pt x="67099" y="203241"/>
                </a:lnTo>
                <a:lnTo>
                  <a:pt x="67099" y="202269"/>
                </a:lnTo>
                <a:lnTo>
                  <a:pt x="68072" y="202269"/>
                </a:lnTo>
                <a:lnTo>
                  <a:pt x="66127" y="200324"/>
                </a:lnTo>
                <a:lnTo>
                  <a:pt x="64182" y="197406"/>
                </a:lnTo>
                <a:lnTo>
                  <a:pt x="64182" y="199351"/>
                </a:lnTo>
                <a:lnTo>
                  <a:pt x="63209" y="199351"/>
                </a:lnTo>
                <a:lnTo>
                  <a:pt x="61264" y="198379"/>
                </a:lnTo>
                <a:lnTo>
                  <a:pt x="58347" y="196434"/>
                </a:lnTo>
                <a:lnTo>
                  <a:pt x="57374" y="195461"/>
                </a:lnTo>
                <a:lnTo>
                  <a:pt x="56402" y="196434"/>
                </a:lnTo>
                <a:lnTo>
                  <a:pt x="54457" y="192544"/>
                </a:lnTo>
                <a:lnTo>
                  <a:pt x="54457" y="189627"/>
                </a:lnTo>
                <a:lnTo>
                  <a:pt x="54457" y="187682"/>
                </a:lnTo>
                <a:lnTo>
                  <a:pt x="51540" y="183792"/>
                </a:lnTo>
                <a:lnTo>
                  <a:pt x="51540" y="181847"/>
                </a:lnTo>
                <a:lnTo>
                  <a:pt x="51540" y="180875"/>
                </a:lnTo>
                <a:lnTo>
                  <a:pt x="50567" y="177958"/>
                </a:lnTo>
                <a:lnTo>
                  <a:pt x="48623" y="174067"/>
                </a:lnTo>
                <a:lnTo>
                  <a:pt x="46678" y="173095"/>
                </a:lnTo>
                <a:lnTo>
                  <a:pt x="46678" y="174068"/>
                </a:lnTo>
                <a:lnTo>
                  <a:pt x="46678" y="175040"/>
                </a:lnTo>
                <a:lnTo>
                  <a:pt x="47650" y="176013"/>
                </a:lnTo>
                <a:lnTo>
                  <a:pt x="46678" y="176012"/>
                </a:lnTo>
                <a:lnTo>
                  <a:pt x="43760" y="170178"/>
                </a:lnTo>
                <a:lnTo>
                  <a:pt x="42788" y="169206"/>
                </a:lnTo>
                <a:lnTo>
                  <a:pt x="41815" y="167261"/>
                </a:lnTo>
                <a:lnTo>
                  <a:pt x="42788" y="171150"/>
                </a:lnTo>
                <a:lnTo>
                  <a:pt x="41815" y="173095"/>
                </a:lnTo>
                <a:lnTo>
                  <a:pt x="39870" y="169205"/>
                </a:lnTo>
                <a:lnTo>
                  <a:pt x="40843" y="169205"/>
                </a:lnTo>
                <a:lnTo>
                  <a:pt x="38898" y="166288"/>
                </a:lnTo>
                <a:lnTo>
                  <a:pt x="37926" y="165315"/>
                </a:lnTo>
                <a:lnTo>
                  <a:pt x="36953" y="164343"/>
                </a:lnTo>
                <a:lnTo>
                  <a:pt x="35008" y="161426"/>
                </a:lnTo>
                <a:lnTo>
                  <a:pt x="35008" y="158508"/>
                </a:lnTo>
                <a:lnTo>
                  <a:pt x="36953" y="160453"/>
                </a:lnTo>
                <a:lnTo>
                  <a:pt x="37926" y="163371"/>
                </a:lnTo>
                <a:lnTo>
                  <a:pt x="39871" y="165316"/>
                </a:lnTo>
                <a:lnTo>
                  <a:pt x="40843" y="165316"/>
                </a:lnTo>
                <a:lnTo>
                  <a:pt x="37926" y="160453"/>
                </a:lnTo>
                <a:lnTo>
                  <a:pt x="36953" y="159157"/>
                </a:lnTo>
                <a:lnTo>
                  <a:pt x="36953" y="155591"/>
                </a:lnTo>
                <a:lnTo>
                  <a:pt x="35981" y="153647"/>
                </a:lnTo>
                <a:lnTo>
                  <a:pt x="35008" y="151701"/>
                </a:lnTo>
                <a:lnTo>
                  <a:pt x="36953" y="153646"/>
                </a:lnTo>
                <a:lnTo>
                  <a:pt x="35981" y="149756"/>
                </a:lnTo>
                <a:lnTo>
                  <a:pt x="35981" y="147811"/>
                </a:lnTo>
                <a:lnTo>
                  <a:pt x="36953" y="145867"/>
                </a:lnTo>
                <a:lnTo>
                  <a:pt x="35008" y="142949"/>
                </a:lnTo>
                <a:lnTo>
                  <a:pt x="34036" y="142949"/>
                </a:lnTo>
                <a:lnTo>
                  <a:pt x="34036" y="143921"/>
                </a:lnTo>
                <a:lnTo>
                  <a:pt x="33063" y="144894"/>
                </a:lnTo>
                <a:lnTo>
                  <a:pt x="29174" y="136142"/>
                </a:lnTo>
                <a:lnTo>
                  <a:pt x="25284" y="130307"/>
                </a:lnTo>
                <a:lnTo>
                  <a:pt x="25284" y="129335"/>
                </a:lnTo>
                <a:lnTo>
                  <a:pt x="26256" y="128362"/>
                </a:lnTo>
                <a:lnTo>
                  <a:pt x="28201" y="130307"/>
                </a:lnTo>
                <a:lnTo>
                  <a:pt x="23339" y="119611"/>
                </a:lnTo>
                <a:lnTo>
                  <a:pt x="19449" y="108913"/>
                </a:lnTo>
                <a:lnTo>
                  <a:pt x="19449" y="109886"/>
                </a:lnTo>
                <a:lnTo>
                  <a:pt x="18477" y="109886"/>
                </a:lnTo>
                <a:lnTo>
                  <a:pt x="17504" y="106969"/>
                </a:lnTo>
                <a:lnTo>
                  <a:pt x="16532" y="104052"/>
                </a:lnTo>
                <a:lnTo>
                  <a:pt x="16532" y="103079"/>
                </a:lnTo>
                <a:lnTo>
                  <a:pt x="17504" y="103079"/>
                </a:lnTo>
                <a:lnTo>
                  <a:pt x="16532" y="101134"/>
                </a:lnTo>
                <a:lnTo>
                  <a:pt x="17504" y="100161"/>
                </a:lnTo>
                <a:lnTo>
                  <a:pt x="17504" y="98217"/>
                </a:lnTo>
                <a:lnTo>
                  <a:pt x="13614" y="90438"/>
                </a:lnTo>
                <a:lnTo>
                  <a:pt x="10697" y="82658"/>
                </a:lnTo>
                <a:lnTo>
                  <a:pt x="9725" y="75850"/>
                </a:lnTo>
                <a:lnTo>
                  <a:pt x="7780" y="70016"/>
                </a:lnTo>
                <a:lnTo>
                  <a:pt x="4862" y="58346"/>
                </a:lnTo>
                <a:lnTo>
                  <a:pt x="4862" y="56402"/>
                </a:lnTo>
                <a:lnTo>
                  <a:pt x="5835" y="55429"/>
                </a:lnTo>
                <a:lnTo>
                  <a:pt x="6807" y="55429"/>
                </a:lnTo>
                <a:lnTo>
                  <a:pt x="6807" y="53484"/>
                </a:lnTo>
                <a:lnTo>
                  <a:pt x="5835" y="51539"/>
                </a:lnTo>
                <a:lnTo>
                  <a:pt x="5835" y="52511"/>
                </a:lnTo>
                <a:lnTo>
                  <a:pt x="4862" y="52512"/>
                </a:lnTo>
                <a:lnTo>
                  <a:pt x="4863" y="50566"/>
                </a:lnTo>
                <a:lnTo>
                  <a:pt x="4862" y="44732"/>
                </a:lnTo>
                <a:lnTo>
                  <a:pt x="3890" y="39870"/>
                </a:lnTo>
                <a:lnTo>
                  <a:pt x="2918" y="35980"/>
                </a:lnTo>
                <a:lnTo>
                  <a:pt x="3890" y="35980"/>
                </a:lnTo>
                <a:lnTo>
                  <a:pt x="4862" y="36952"/>
                </a:lnTo>
                <a:lnTo>
                  <a:pt x="4863" y="34035"/>
                </a:lnTo>
                <a:lnTo>
                  <a:pt x="3890" y="31118"/>
                </a:lnTo>
                <a:lnTo>
                  <a:pt x="2918" y="24311"/>
                </a:lnTo>
                <a:lnTo>
                  <a:pt x="1945" y="27228"/>
                </a:lnTo>
                <a:lnTo>
                  <a:pt x="973" y="22365"/>
                </a:lnTo>
                <a:lnTo>
                  <a:pt x="972" y="17504"/>
                </a:lnTo>
                <a:lnTo>
                  <a:pt x="0" y="8751"/>
                </a:lnTo>
                <a:lnTo>
                  <a:pt x="972" y="8751"/>
                </a:lnTo>
                <a:lnTo>
                  <a:pt x="973" y="4861"/>
                </a:lnTo>
                <a:close/>
                <a:moveTo>
                  <a:pt x="972" y="0"/>
                </a:moveTo>
                <a:lnTo>
                  <a:pt x="1945" y="2917"/>
                </a:lnTo>
                <a:lnTo>
                  <a:pt x="1884" y="3039"/>
                </a:ln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33"/>
          <p:cNvSpPr>
            <a:spLocks/>
          </p:cNvSpPr>
          <p:nvPr/>
        </p:nvSpPr>
        <p:spPr bwMode="auto">
          <a:xfrm rot="9377604">
            <a:off x="3925861" y="3316840"/>
            <a:ext cx="1288495" cy="722529"/>
          </a:xfrm>
          <a:custGeom>
            <a:avLst/>
            <a:gdLst/>
            <a:ahLst/>
            <a:cxnLst/>
            <a:rect l="l" t="t" r="r" b="b"/>
            <a:pathLst>
              <a:path w="1288494" h="722529">
                <a:moveTo>
                  <a:pt x="1884" y="3038"/>
                </a:moveTo>
                <a:lnTo>
                  <a:pt x="972" y="0"/>
                </a:lnTo>
                <a:lnTo>
                  <a:pt x="1944" y="2917"/>
                </a:lnTo>
                <a:close/>
                <a:moveTo>
                  <a:pt x="4861" y="18476"/>
                </a:moveTo>
                <a:lnTo>
                  <a:pt x="4667" y="18087"/>
                </a:lnTo>
                <a:lnTo>
                  <a:pt x="3889" y="14587"/>
                </a:lnTo>
                <a:lnTo>
                  <a:pt x="4861" y="15559"/>
                </a:lnTo>
                <a:close/>
                <a:moveTo>
                  <a:pt x="5834" y="23339"/>
                </a:moveTo>
                <a:lnTo>
                  <a:pt x="5658" y="22543"/>
                </a:lnTo>
                <a:lnTo>
                  <a:pt x="5834" y="22366"/>
                </a:lnTo>
                <a:close/>
                <a:moveTo>
                  <a:pt x="15559" y="110859"/>
                </a:moveTo>
                <a:lnTo>
                  <a:pt x="14586" y="108914"/>
                </a:lnTo>
                <a:lnTo>
                  <a:pt x="15559" y="108914"/>
                </a:lnTo>
                <a:lnTo>
                  <a:pt x="15558" y="106969"/>
                </a:lnTo>
                <a:lnTo>
                  <a:pt x="14586" y="105024"/>
                </a:lnTo>
                <a:lnTo>
                  <a:pt x="14586" y="103079"/>
                </a:lnTo>
                <a:lnTo>
                  <a:pt x="13614" y="101134"/>
                </a:lnTo>
                <a:lnTo>
                  <a:pt x="15558" y="104052"/>
                </a:lnTo>
                <a:lnTo>
                  <a:pt x="16531" y="104052"/>
                </a:lnTo>
                <a:lnTo>
                  <a:pt x="15558" y="105024"/>
                </a:lnTo>
                <a:lnTo>
                  <a:pt x="16531" y="109887"/>
                </a:lnTo>
                <a:lnTo>
                  <a:pt x="16531" y="110859"/>
                </a:lnTo>
                <a:close/>
                <a:moveTo>
                  <a:pt x="35007" y="151701"/>
                </a:moveTo>
                <a:lnTo>
                  <a:pt x="34035" y="149757"/>
                </a:lnTo>
                <a:lnTo>
                  <a:pt x="33063" y="148784"/>
                </a:lnTo>
                <a:lnTo>
                  <a:pt x="32090" y="149757"/>
                </a:lnTo>
                <a:lnTo>
                  <a:pt x="25283" y="137115"/>
                </a:lnTo>
                <a:lnTo>
                  <a:pt x="26256" y="137115"/>
                </a:lnTo>
                <a:lnTo>
                  <a:pt x="25283" y="136142"/>
                </a:lnTo>
                <a:lnTo>
                  <a:pt x="25283" y="133225"/>
                </a:lnTo>
                <a:lnTo>
                  <a:pt x="28201" y="141005"/>
                </a:lnTo>
                <a:lnTo>
                  <a:pt x="30146" y="144895"/>
                </a:lnTo>
                <a:lnTo>
                  <a:pt x="33063" y="147812"/>
                </a:lnTo>
                <a:lnTo>
                  <a:pt x="33063" y="146839"/>
                </a:lnTo>
                <a:lnTo>
                  <a:pt x="34035" y="148785"/>
                </a:lnTo>
                <a:close/>
                <a:moveTo>
                  <a:pt x="35007" y="151702"/>
                </a:moveTo>
                <a:lnTo>
                  <a:pt x="35007" y="151702"/>
                </a:lnTo>
                <a:lnTo>
                  <a:pt x="35007" y="151701"/>
                </a:lnTo>
                <a:close/>
                <a:moveTo>
                  <a:pt x="36953" y="159481"/>
                </a:moveTo>
                <a:lnTo>
                  <a:pt x="35007" y="156564"/>
                </a:lnTo>
                <a:lnTo>
                  <a:pt x="36953" y="159158"/>
                </a:lnTo>
                <a:close/>
                <a:moveTo>
                  <a:pt x="49595" y="184765"/>
                </a:moveTo>
                <a:lnTo>
                  <a:pt x="48622" y="183793"/>
                </a:lnTo>
                <a:lnTo>
                  <a:pt x="46677" y="182820"/>
                </a:lnTo>
                <a:lnTo>
                  <a:pt x="45705" y="179903"/>
                </a:lnTo>
                <a:lnTo>
                  <a:pt x="46677" y="179903"/>
                </a:lnTo>
                <a:lnTo>
                  <a:pt x="46677" y="178930"/>
                </a:lnTo>
                <a:lnTo>
                  <a:pt x="47649" y="177958"/>
                </a:lnTo>
                <a:lnTo>
                  <a:pt x="49594" y="178930"/>
                </a:lnTo>
                <a:lnTo>
                  <a:pt x="49595" y="180875"/>
                </a:lnTo>
                <a:lnTo>
                  <a:pt x="51539" y="183792"/>
                </a:lnTo>
                <a:lnTo>
                  <a:pt x="50567" y="184765"/>
                </a:lnTo>
                <a:close/>
                <a:moveTo>
                  <a:pt x="70988" y="218801"/>
                </a:moveTo>
                <a:lnTo>
                  <a:pt x="70016" y="217828"/>
                </a:lnTo>
                <a:lnTo>
                  <a:pt x="70016" y="217828"/>
                </a:lnTo>
                <a:close/>
                <a:moveTo>
                  <a:pt x="978282" y="620422"/>
                </a:moveTo>
                <a:lnTo>
                  <a:pt x="979254" y="620422"/>
                </a:lnTo>
                <a:lnTo>
                  <a:pt x="979164" y="620513"/>
                </a:lnTo>
                <a:close/>
                <a:moveTo>
                  <a:pt x="94327" y="249919"/>
                </a:moveTo>
                <a:lnTo>
                  <a:pt x="93354" y="247974"/>
                </a:lnTo>
                <a:lnTo>
                  <a:pt x="94327" y="248946"/>
                </a:lnTo>
                <a:close/>
                <a:moveTo>
                  <a:pt x="1137764" y="721557"/>
                </a:moveTo>
                <a:lnTo>
                  <a:pt x="1129985" y="714750"/>
                </a:lnTo>
                <a:lnTo>
                  <a:pt x="1137764" y="708915"/>
                </a:lnTo>
                <a:lnTo>
                  <a:pt x="1146516" y="703081"/>
                </a:lnTo>
                <a:lnTo>
                  <a:pt x="1156241" y="696273"/>
                </a:lnTo>
                <a:lnTo>
                  <a:pt x="1168883" y="690439"/>
                </a:lnTo>
                <a:lnTo>
                  <a:pt x="1209725" y="669045"/>
                </a:lnTo>
                <a:lnTo>
                  <a:pt x="1220422" y="662238"/>
                </a:lnTo>
                <a:lnTo>
                  <a:pt x="1229175" y="655431"/>
                </a:lnTo>
                <a:lnTo>
                  <a:pt x="1237927" y="647651"/>
                </a:lnTo>
                <a:lnTo>
                  <a:pt x="1243761" y="639872"/>
                </a:lnTo>
                <a:lnTo>
                  <a:pt x="1243761" y="639871"/>
                </a:lnTo>
                <a:lnTo>
                  <a:pt x="1245706" y="638899"/>
                </a:lnTo>
                <a:lnTo>
                  <a:pt x="1243275" y="638899"/>
                </a:lnTo>
                <a:lnTo>
                  <a:pt x="1242789" y="637927"/>
                </a:lnTo>
                <a:lnTo>
                  <a:pt x="1240844" y="635982"/>
                </a:lnTo>
                <a:lnTo>
                  <a:pt x="1237926" y="634037"/>
                </a:lnTo>
                <a:lnTo>
                  <a:pt x="1226257" y="630147"/>
                </a:lnTo>
                <a:lnTo>
                  <a:pt x="1207781" y="625285"/>
                </a:lnTo>
                <a:lnTo>
                  <a:pt x="1182497" y="620423"/>
                </a:lnTo>
                <a:lnTo>
                  <a:pt x="1113453" y="607781"/>
                </a:lnTo>
                <a:lnTo>
                  <a:pt x="1074555" y="600001"/>
                </a:lnTo>
                <a:lnTo>
                  <a:pt x="1060941" y="596111"/>
                </a:lnTo>
                <a:lnTo>
                  <a:pt x="1048299" y="592222"/>
                </a:lnTo>
                <a:lnTo>
                  <a:pt x="1036630" y="587359"/>
                </a:lnTo>
                <a:lnTo>
                  <a:pt x="1027878" y="583470"/>
                </a:lnTo>
                <a:lnTo>
                  <a:pt x="1020098" y="579580"/>
                </a:lnTo>
                <a:lnTo>
                  <a:pt x="1014263" y="574718"/>
                </a:lnTo>
                <a:lnTo>
                  <a:pt x="1009401" y="569855"/>
                </a:lnTo>
                <a:lnTo>
                  <a:pt x="1006484" y="564993"/>
                </a:lnTo>
                <a:lnTo>
                  <a:pt x="1002594" y="554296"/>
                </a:lnTo>
                <a:lnTo>
                  <a:pt x="1030795" y="566938"/>
                </a:lnTo>
                <a:lnTo>
                  <a:pt x="1058996" y="577635"/>
                </a:lnTo>
                <a:lnTo>
                  <a:pt x="1087197" y="587360"/>
                </a:lnTo>
                <a:lnTo>
                  <a:pt x="1116370" y="596112"/>
                </a:lnTo>
                <a:lnTo>
                  <a:pt x="1145544" y="602918"/>
                </a:lnTo>
                <a:lnTo>
                  <a:pt x="1174717" y="609726"/>
                </a:lnTo>
                <a:lnTo>
                  <a:pt x="1204863" y="614588"/>
                </a:lnTo>
                <a:lnTo>
                  <a:pt x="1234037" y="618478"/>
                </a:lnTo>
                <a:lnTo>
                  <a:pt x="1248623" y="618478"/>
                </a:lnTo>
                <a:lnTo>
                  <a:pt x="1260293" y="619450"/>
                </a:lnTo>
                <a:lnTo>
                  <a:pt x="1270017" y="620422"/>
                </a:lnTo>
                <a:lnTo>
                  <a:pt x="1277797" y="622368"/>
                </a:lnTo>
                <a:lnTo>
                  <a:pt x="1283632" y="625285"/>
                </a:lnTo>
                <a:lnTo>
                  <a:pt x="1285577" y="628202"/>
                </a:lnTo>
                <a:lnTo>
                  <a:pt x="1287521" y="630147"/>
                </a:lnTo>
                <a:lnTo>
                  <a:pt x="1288494" y="634037"/>
                </a:lnTo>
                <a:lnTo>
                  <a:pt x="1287522" y="637927"/>
                </a:lnTo>
                <a:lnTo>
                  <a:pt x="1285577" y="642789"/>
                </a:lnTo>
                <a:lnTo>
                  <a:pt x="1282659" y="646679"/>
                </a:lnTo>
                <a:lnTo>
                  <a:pt x="1277797" y="650569"/>
                </a:lnTo>
                <a:lnTo>
                  <a:pt x="1271962" y="654458"/>
                </a:lnTo>
                <a:lnTo>
                  <a:pt x="1264183" y="658348"/>
                </a:lnTo>
                <a:lnTo>
                  <a:pt x="1255431" y="662238"/>
                </a:lnTo>
                <a:lnTo>
                  <a:pt x="1235982" y="670017"/>
                </a:lnTo>
                <a:lnTo>
                  <a:pt x="1215560" y="676825"/>
                </a:lnTo>
                <a:lnTo>
                  <a:pt x="1207781" y="680714"/>
                </a:lnTo>
                <a:lnTo>
                  <a:pt x="1199029" y="685576"/>
                </a:lnTo>
                <a:lnTo>
                  <a:pt x="1179580" y="698218"/>
                </a:lnTo>
                <a:lnTo>
                  <a:pt x="1146516" y="722529"/>
                </a:lnTo>
                <a:lnTo>
                  <a:pt x="1140682" y="722529"/>
                </a:lnTo>
                <a:close/>
                <a:moveTo>
                  <a:pt x="909238" y="622367"/>
                </a:moveTo>
                <a:lnTo>
                  <a:pt x="909238" y="622367"/>
                </a:lnTo>
                <a:lnTo>
                  <a:pt x="909463" y="622367"/>
                </a:lnTo>
                <a:close/>
                <a:moveTo>
                  <a:pt x="908266" y="623340"/>
                </a:moveTo>
                <a:lnTo>
                  <a:pt x="908266" y="622367"/>
                </a:lnTo>
                <a:lnTo>
                  <a:pt x="909238" y="622367"/>
                </a:lnTo>
                <a:close/>
                <a:moveTo>
                  <a:pt x="141977" y="301459"/>
                </a:moveTo>
                <a:lnTo>
                  <a:pt x="141977" y="301459"/>
                </a:lnTo>
                <a:lnTo>
                  <a:pt x="141977" y="301459"/>
                </a:lnTo>
                <a:close/>
                <a:moveTo>
                  <a:pt x="142949" y="302431"/>
                </a:moveTo>
                <a:lnTo>
                  <a:pt x="141977" y="301459"/>
                </a:lnTo>
                <a:lnTo>
                  <a:pt x="142949" y="301459"/>
                </a:lnTo>
                <a:close/>
                <a:moveTo>
                  <a:pt x="244084" y="368557"/>
                </a:moveTo>
                <a:lnTo>
                  <a:pt x="241795" y="366956"/>
                </a:lnTo>
                <a:lnTo>
                  <a:pt x="242139" y="366613"/>
                </a:lnTo>
                <a:close/>
                <a:moveTo>
                  <a:pt x="641815" y="565965"/>
                </a:moveTo>
                <a:lnTo>
                  <a:pt x="641815" y="565965"/>
                </a:lnTo>
                <a:lnTo>
                  <a:pt x="644732" y="565965"/>
                </a:lnTo>
                <a:lnTo>
                  <a:pt x="642787" y="565965"/>
                </a:lnTo>
                <a:close/>
                <a:moveTo>
                  <a:pt x="458992" y="489140"/>
                </a:moveTo>
                <a:lnTo>
                  <a:pt x="457050" y="488169"/>
                </a:lnTo>
                <a:lnTo>
                  <a:pt x="458995" y="489141"/>
                </a:lnTo>
                <a:close/>
                <a:moveTo>
                  <a:pt x="333549" y="441491"/>
                </a:moveTo>
                <a:lnTo>
                  <a:pt x="331604" y="439546"/>
                </a:lnTo>
                <a:lnTo>
                  <a:pt x="334521" y="440519"/>
                </a:lnTo>
                <a:lnTo>
                  <a:pt x="334521" y="441491"/>
                </a:lnTo>
                <a:close/>
                <a:moveTo>
                  <a:pt x="339384" y="444409"/>
                </a:moveTo>
                <a:lnTo>
                  <a:pt x="337439" y="442464"/>
                </a:lnTo>
                <a:lnTo>
                  <a:pt x="338411" y="443436"/>
                </a:lnTo>
                <a:lnTo>
                  <a:pt x="340356" y="444408"/>
                </a:lnTo>
                <a:close/>
                <a:moveTo>
                  <a:pt x="448298" y="498866"/>
                </a:moveTo>
                <a:lnTo>
                  <a:pt x="445381" y="495948"/>
                </a:lnTo>
                <a:lnTo>
                  <a:pt x="448298" y="496921"/>
                </a:lnTo>
                <a:lnTo>
                  <a:pt x="449271" y="496921"/>
                </a:lnTo>
                <a:lnTo>
                  <a:pt x="448298" y="495948"/>
                </a:lnTo>
                <a:lnTo>
                  <a:pt x="445381" y="494003"/>
                </a:lnTo>
                <a:lnTo>
                  <a:pt x="442463" y="493031"/>
                </a:lnTo>
                <a:lnTo>
                  <a:pt x="439546" y="492059"/>
                </a:lnTo>
                <a:lnTo>
                  <a:pt x="435656" y="491086"/>
                </a:lnTo>
                <a:lnTo>
                  <a:pt x="436629" y="493031"/>
                </a:lnTo>
                <a:lnTo>
                  <a:pt x="433711" y="491086"/>
                </a:lnTo>
                <a:lnTo>
                  <a:pt x="431766" y="490113"/>
                </a:lnTo>
                <a:lnTo>
                  <a:pt x="428849" y="490114"/>
                </a:lnTo>
                <a:lnTo>
                  <a:pt x="428849" y="489141"/>
                </a:lnTo>
                <a:lnTo>
                  <a:pt x="424959" y="487196"/>
                </a:lnTo>
                <a:lnTo>
                  <a:pt x="423014" y="486224"/>
                </a:lnTo>
                <a:lnTo>
                  <a:pt x="422042" y="487196"/>
                </a:lnTo>
                <a:lnTo>
                  <a:pt x="415235" y="483306"/>
                </a:lnTo>
                <a:lnTo>
                  <a:pt x="407455" y="479417"/>
                </a:lnTo>
                <a:lnTo>
                  <a:pt x="400648" y="475527"/>
                </a:lnTo>
                <a:lnTo>
                  <a:pt x="397730" y="473582"/>
                </a:lnTo>
                <a:lnTo>
                  <a:pt x="395786" y="471637"/>
                </a:lnTo>
                <a:lnTo>
                  <a:pt x="392869" y="470665"/>
                </a:lnTo>
                <a:lnTo>
                  <a:pt x="391896" y="470664"/>
                </a:lnTo>
                <a:lnTo>
                  <a:pt x="392868" y="471637"/>
                </a:lnTo>
                <a:lnTo>
                  <a:pt x="393841" y="471637"/>
                </a:lnTo>
                <a:lnTo>
                  <a:pt x="395786" y="472610"/>
                </a:lnTo>
                <a:lnTo>
                  <a:pt x="393841" y="472610"/>
                </a:lnTo>
                <a:lnTo>
                  <a:pt x="390924" y="470665"/>
                </a:lnTo>
                <a:lnTo>
                  <a:pt x="390924" y="469692"/>
                </a:lnTo>
                <a:lnTo>
                  <a:pt x="391896" y="469692"/>
                </a:lnTo>
                <a:lnTo>
                  <a:pt x="388006" y="467747"/>
                </a:lnTo>
                <a:lnTo>
                  <a:pt x="385089" y="466775"/>
                </a:lnTo>
                <a:lnTo>
                  <a:pt x="381199" y="466775"/>
                </a:lnTo>
                <a:lnTo>
                  <a:pt x="377309" y="463857"/>
                </a:lnTo>
                <a:lnTo>
                  <a:pt x="374392" y="461913"/>
                </a:lnTo>
                <a:lnTo>
                  <a:pt x="369530" y="460940"/>
                </a:lnTo>
                <a:lnTo>
                  <a:pt x="367585" y="458995"/>
                </a:lnTo>
                <a:lnTo>
                  <a:pt x="366613" y="458995"/>
                </a:lnTo>
                <a:lnTo>
                  <a:pt x="367585" y="457050"/>
                </a:lnTo>
                <a:lnTo>
                  <a:pt x="363695" y="455105"/>
                </a:lnTo>
                <a:lnTo>
                  <a:pt x="360777" y="454133"/>
                </a:lnTo>
                <a:lnTo>
                  <a:pt x="357860" y="451216"/>
                </a:lnTo>
                <a:lnTo>
                  <a:pt x="357860" y="452188"/>
                </a:lnTo>
                <a:lnTo>
                  <a:pt x="356887" y="451216"/>
                </a:lnTo>
                <a:lnTo>
                  <a:pt x="353970" y="450243"/>
                </a:lnTo>
                <a:lnTo>
                  <a:pt x="354943" y="450243"/>
                </a:lnTo>
                <a:lnTo>
                  <a:pt x="352998" y="449271"/>
                </a:lnTo>
                <a:lnTo>
                  <a:pt x="350081" y="447326"/>
                </a:lnTo>
                <a:lnTo>
                  <a:pt x="352026" y="449271"/>
                </a:lnTo>
                <a:lnTo>
                  <a:pt x="354943" y="451216"/>
                </a:lnTo>
                <a:lnTo>
                  <a:pt x="349108" y="449271"/>
                </a:lnTo>
                <a:lnTo>
                  <a:pt x="347164" y="447326"/>
                </a:lnTo>
                <a:lnTo>
                  <a:pt x="343274" y="445381"/>
                </a:lnTo>
                <a:lnTo>
                  <a:pt x="340356" y="444408"/>
                </a:lnTo>
                <a:lnTo>
                  <a:pt x="339384" y="442464"/>
                </a:lnTo>
                <a:lnTo>
                  <a:pt x="336467" y="440519"/>
                </a:lnTo>
                <a:lnTo>
                  <a:pt x="334521" y="440519"/>
                </a:lnTo>
                <a:lnTo>
                  <a:pt x="330632" y="437601"/>
                </a:lnTo>
                <a:lnTo>
                  <a:pt x="329659" y="437601"/>
                </a:lnTo>
                <a:lnTo>
                  <a:pt x="327715" y="436629"/>
                </a:lnTo>
                <a:lnTo>
                  <a:pt x="324797" y="435657"/>
                </a:lnTo>
                <a:lnTo>
                  <a:pt x="322852" y="434684"/>
                </a:lnTo>
                <a:lnTo>
                  <a:pt x="320907" y="434684"/>
                </a:lnTo>
                <a:lnTo>
                  <a:pt x="314100" y="429822"/>
                </a:lnTo>
                <a:lnTo>
                  <a:pt x="315072" y="429822"/>
                </a:lnTo>
                <a:lnTo>
                  <a:pt x="311183" y="426904"/>
                </a:lnTo>
                <a:lnTo>
                  <a:pt x="306320" y="424960"/>
                </a:lnTo>
                <a:lnTo>
                  <a:pt x="307293" y="424960"/>
                </a:lnTo>
                <a:lnTo>
                  <a:pt x="303403" y="423015"/>
                </a:lnTo>
                <a:lnTo>
                  <a:pt x="300486" y="421070"/>
                </a:lnTo>
                <a:lnTo>
                  <a:pt x="298541" y="420097"/>
                </a:lnTo>
                <a:lnTo>
                  <a:pt x="298541" y="418152"/>
                </a:lnTo>
                <a:lnTo>
                  <a:pt x="298541" y="417180"/>
                </a:lnTo>
                <a:lnTo>
                  <a:pt x="296596" y="416208"/>
                </a:lnTo>
                <a:lnTo>
                  <a:pt x="293678" y="415235"/>
                </a:lnTo>
                <a:lnTo>
                  <a:pt x="291734" y="414263"/>
                </a:lnTo>
                <a:lnTo>
                  <a:pt x="290761" y="415235"/>
                </a:lnTo>
                <a:lnTo>
                  <a:pt x="290761" y="416208"/>
                </a:lnTo>
                <a:lnTo>
                  <a:pt x="281037" y="409401"/>
                </a:lnTo>
                <a:lnTo>
                  <a:pt x="276175" y="406483"/>
                </a:lnTo>
                <a:lnTo>
                  <a:pt x="271312" y="402593"/>
                </a:lnTo>
                <a:lnTo>
                  <a:pt x="270340" y="402593"/>
                </a:lnTo>
                <a:lnTo>
                  <a:pt x="269368" y="401621"/>
                </a:lnTo>
                <a:lnTo>
                  <a:pt x="254781" y="392869"/>
                </a:lnTo>
                <a:lnTo>
                  <a:pt x="247973" y="388007"/>
                </a:lnTo>
                <a:lnTo>
                  <a:pt x="243112" y="383144"/>
                </a:lnTo>
                <a:lnTo>
                  <a:pt x="244084" y="384117"/>
                </a:lnTo>
                <a:lnTo>
                  <a:pt x="244083" y="383144"/>
                </a:lnTo>
                <a:lnTo>
                  <a:pt x="244083" y="382172"/>
                </a:lnTo>
                <a:lnTo>
                  <a:pt x="242139" y="381200"/>
                </a:lnTo>
                <a:lnTo>
                  <a:pt x="241166" y="380227"/>
                </a:lnTo>
                <a:lnTo>
                  <a:pt x="240194" y="380227"/>
                </a:lnTo>
                <a:lnTo>
                  <a:pt x="240194" y="381199"/>
                </a:lnTo>
                <a:lnTo>
                  <a:pt x="241166" y="383144"/>
                </a:lnTo>
                <a:lnTo>
                  <a:pt x="232414" y="376337"/>
                </a:lnTo>
                <a:lnTo>
                  <a:pt x="225607" y="370502"/>
                </a:lnTo>
                <a:lnTo>
                  <a:pt x="225607" y="371475"/>
                </a:lnTo>
                <a:lnTo>
                  <a:pt x="223663" y="370503"/>
                </a:lnTo>
                <a:lnTo>
                  <a:pt x="223663" y="369530"/>
                </a:lnTo>
                <a:lnTo>
                  <a:pt x="222690" y="368558"/>
                </a:lnTo>
                <a:lnTo>
                  <a:pt x="217827" y="364668"/>
                </a:lnTo>
                <a:lnTo>
                  <a:pt x="216856" y="365640"/>
                </a:lnTo>
                <a:lnTo>
                  <a:pt x="215883" y="363696"/>
                </a:lnTo>
                <a:lnTo>
                  <a:pt x="213938" y="362723"/>
                </a:lnTo>
                <a:lnTo>
                  <a:pt x="212965" y="362723"/>
                </a:lnTo>
                <a:lnTo>
                  <a:pt x="211021" y="360778"/>
                </a:lnTo>
                <a:lnTo>
                  <a:pt x="211021" y="359806"/>
                </a:lnTo>
                <a:lnTo>
                  <a:pt x="205186" y="356888"/>
                </a:lnTo>
                <a:lnTo>
                  <a:pt x="199351" y="352026"/>
                </a:lnTo>
                <a:lnTo>
                  <a:pt x="198379" y="349109"/>
                </a:lnTo>
                <a:lnTo>
                  <a:pt x="195461" y="348136"/>
                </a:lnTo>
                <a:lnTo>
                  <a:pt x="195461" y="349109"/>
                </a:lnTo>
                <a:lnTo>
                  <a:pt x="189627" y="342302"/>
                </a:lnTo>
                <a:lnTo>
                  <a:pt x="186709" y="338412"/>
                </a:lnTo>
                <a:lnTo>
                  <a:pt x="177957" y="333550"/>
                </a:lnTo>
                <a:lnTo>
                  <a:pt x="169205" y="326742"/>
                </a:lnTo>
                <a:lnTo>
                  <a:pt x="151701" y="311183"/>
                </a:lnTo>
                <a:lnTo>
                  <a:pt x="152674" y="311183"/>
                </a:lnTo>
                <a:lnTo>
                  <a:pt x="150729" y="309238"/>
                </a:lnTo>
                <a:lnTo>
                  <a:pt x="149757" y="309238"/>
                </a:lnTo>
                <a:lnTo>
                  <a:pt x="148784" y="308266"/>
                </a:lnTo>
                <a:lnTo>
                  <a:pt x="148784" y="307293"/>
                </a:lnTo>
                <a:lnTo>
                  <a:pt x="148784" y="306321"/>
                </a:lnTo>
                <a:lnTo>
                  <a:pt x="150729" y="306321"/>
                </a:lnTo>
                <a:lnTo>
                  <a:pt x="147812" y="304376"/>
                </a:lnTo>
                <a:lnTo>
                  <a:pt x="145867" y="302431"/>
                </a:lnTo>
                <a:lnTo>
                  <a:pt x="141977" y="300486"/>
                </a:lnTo>
                <a:lnTo>
                  <a:pt x="141977" y="301459"/>
                </a:lnTo>
                <a:lnTo>
                  <a:pt x="140032" y="299514"/>
                </a:lnTo>
                <a:lnTo>
                  <a:pt x="138087" y="297569"/>
                </a:lnTo>
                <a:lnTo>
                  <a:pt x="136142" y="296596"/>
                </a:lnTo>
                <a:lnTo>
                  <a:pt x="136142" y="295624"/>
                </a:lnTo>
                <a:lnTo>
                  <a:pt x="137114" y="295624"/>
                </a:lnTo>
                <a:lnTo>
                  <a:pt x="138087" y="295624"/>
                </a:lnTo>
                <a:lnTo>
                  <a:pt x="135170" y="293679"/>
                </a:lnTo>
                <a:lnTo>
                  <a:pt x="135170" y="292707"/>
                </a:lnTo>
                <a:lnTo>
                  <a:pt x="136142" y="292707"/>
                </a:lnTo>
                <a:lnTo>
                  <a:pt x="139060" y="293679"/>
                </a:lnTo>
                <a:lnTo>
                  <a:pt x="141977" y="294652"/>
                </a:lnTo>
                <a:lnTo>
                  <a:pt x="141977" y="293679"/>
                </a:lnTo>
                <a:lnTo>
                  <a:pt x="140032" y="291734"/>
                </a:lnTo>
                <a:lnTo>
                  <a:pt x="140032" y="290762"/>
                </a:lnTo>
                <a:lnTo>
                  <a:pt x="141004" y="290762"/>
                </a:lnTo>
                <a:lnTo>
                  <a:pt x="141977" y="291734"/>
                </a:lnTo>
                <a:lnTo>
                  <a:pt x="143922" y="292707"/>
                </a:lnTo>
                <a:lnTo>
                  <a:pt x="141977" y="290762"/>
                </a:lnTo>
                <a:lnTo>
                  <a:pt x="138087" y="288817"/>
                </a:lnTo>
                <a:lnTo>
                  <a:pt x="137114" y="288817"/>
                </a:lnTo>
                <a:lnTo>
                  <a:pt x="137114" y="290762"/>
                </a:lnTo>
                <a:lnTo>
                  <a:pt x="134197" y="287844"/>
                </a:lnTo>
                <a:lnTo>
                  <a:pt x="132253" y="287845"/>
                </a:lnTo>
                <a:lnTo>
                  <a:pt x="131280" y="287358"/>
                </a:lnTo>
                <a:lnTo>
                  <a:pt x="130307" y="286872"/>
                </a:lnTo>
                <a:lnTo>
                  <a:pt x="127390" y="284927"/>
                </a:lnTo>
                <a:lnTo>
                  <a:pt x="127390" y="283955"/>
                </a:lnTo>
                <a:lnTo>
                  <a:pt x="128363" y="284927"/>
                </a:lnTo>
                <a:lnTo>
                  <a:pt x="129335" y="285899"/>
                </a:lnTo>
                <a:lnTo>
                  <a:pt x="131280" y="286872"/>
                </a:lnTo>
                <a:lnTo>
                  <a:pt x="130307" y="284927"/>
                </a:lnTo>
                <a:lnTo>
                  <a:pt x="128363" y="282982"/>
                </a:lnTo>
                <a:lnTo>
                  <a:pt x="124473" y="280065"/>
                </a:lnTo>
                <a:lnTo>
                  <a:pt x="125445" y="281037"/>
                </a:lnTo>
                <a:lnTo>
                  <a:pt x="124473" y="282010"/>
                </a:lnTo>
                <a:lnTo>
                  <a:pt x="121555" y="280065"/>
                </a:lnTo>
                <a:lnTo>
                  <a:pt x="121555" y="279092"/>
                </a:lnTo>
                <a:lnTo>
                  <a:pt x="122528" y="279092"/>
                </a:lnTo>
                <a:lnTo>
                  <a:pt x="120583" y="277148"/>
                </a:lnTo>
                <a:lnTo>
                  <a:pt x="117666" y="276175"/>
                </a:lnTo>
                <a:lnTo>
                  <a:pt x="118638" y="277147"/>
                </a:lnTo>
                <a:lnTo>
                  <a:pt x="116693" y="276175"/>
                </a:lnTo>
                <a:lnTo>
                  <a:pt x="114748" y="275203"/>
                </a:lnTo>
                <a:lnTo>
                  <a:pt x="113776" y="273258"/>
                </a:lnTo>
                <a:lnTo>
                  <a:pt x="111831" y="271313"/>
                </a:lnTo>
                <a:lnTo>
                  <a:pt x="112804" y="270340"/>
                </a:lnTo>
                <a:lnTo>
                  <a:pt x="114748" y="271313"/>
                </a:lnTo>
                <a:lnTo>
                  <a:pt x="115721" y="271313"/>
                </a:lnTo>
                <a:lnTo>
                  <a:pt x="114748" y="268395"/>
                </a:lnTo>
                <a:lnTo>
                  <a:pt x="113776" y="268396"/>
                </a:lnTo>
                <a:lnTo>
                  <a:pt x="110858" y="267423"/>
                </a:lnTo>
                <a:lnTo>
                  <a:pt x="109886" y="266450"/>
                </a:lnTo>
                <a:lnTo>
                  <a:pt x="108914" y="266450"/>
                </a:lnTo>
                <a:lnTo>
                  <a:pt x="108914" y="267423"/>
                </a:lnTo>
                <a:lnTo>
                  <a:pt x="108914" y="265478"/>
                </a:lnTo>
                <a:lnTo>
                  <a:pt x="109886" y="265478"/>
                </a:lnTo>
                <a:lnTo>
                  <a:pt x="107941" y="263533"/>
                </a:lnTo>
                <a:lnTo>
                  <a:pt x="105997" y="261588"/>
                </a:lnTo>
                <a:lnTo>
                  <a:pt x="104051" y="260616"/>
                </a:lnTo>
                <a:lnTo>
                  <a:pt x="104051" y="258671"/>
                </a:lnTo>
                <a:lnTo>
                  <a:pt x="102107" y="258671"/>
                </a:lnTo>
                <a:lnTo>
                  <a:pt x="101134" y="254781"/>
                </a:lnTo>
                <a:lnTo>
                  <a:pt x="96272" y="250891"/>
                </a:lnTo>
                <a:lnTo>
                  <a:pt x="95299" y="248946"/>
                </a:lnTo>
                <a:lnTo>
                  <a:pt x="94327" y="247974"/>
                </a:lnTo>
                <a:lnTo>
                  <a:pt x="95299" y="247002"/>
                </a:lnTo>
                <a:lnTo>
                  <a:pt x="92382" y="244084"/>
                </a:lnTo>
                <a:lnTo>
                  <a:pt x="91409" y="243112"/>
                </a:lnTo>
                <a:lnTo>
                  <a:pt x="90437" y="244084"/>
                </a:lnTo>
                <a:lnTo>
                  <a:pt x="92382" y="246029"/>
                </a:lnTo>
                <a:lnTo>
                  <a:pt x="93354" y="247974"/>
                </a:lnTo>
                <a:lnTo>
                  <a:pt x="92382" y="247002"/>
                </a:lnTo>
                <a:lnTo>
                  <a:pt x="88492" y="244084"/>
                </a:lnTo>
                <a:lnTo>
                  <a:pt x="89465" y="243112"/>
                </a:lnTo>
                <a:lnTo>
                  <a:pt x="87520" y="241167"/>
                </a:lnTo>
                <a:lnTo>
                  <a:pt x="85575" y="239222"/>
                </a:lnTo>
                <a:lnTo>
                  <a:pt x="85575" y="238250"/>
                </a:lnTo>
                <a:lnTo>
                  <a:pt x="83630" y="237277"/>
                </a:lnTo>
                <a:lnTo>
                  <a:pt x="82657" y="235332"/>
                </a:lnTo>
                <a:lnTo>
                  <a:pt x="82657" y="234360"/>
                </a:lnTo>
                <a:lnTo>
                  <a:pt x="82657" y="233387"/>
                </a:lnTo>
                <a:lnTo>
                  <a:pt x="80713" y="231442"/>
                </a:lnTo>
                <a:lnTo>
                  <a:pt x="84602" y="234360"/>
                </a:lnTo>
                <a:lnTo>
                  <a:pt x="82657" y="232415"/>
                </a:lnTo>
                <a:lnTo>
                  <a:pt x="81685" y="229498"/>
                </a:lnTo>
                <a:lnTo>
                  <a:pt x="76823" y="227553"/>
                </a:lnTo>
                <a:lnTo>
                  <a:pt x="75850" y="226580"/>
                </a:lnTo>
                <a:lnTo>
                  <a:pt x="74878" y="225608"/>
                </a:lnTo>
                <a:lnTo>
                  <a:pt x="74878" y="224635"/>
                </a:lnTo>
                <a:lnTo>
                  <a:pt x="73906" y="223663"/>
                </a:lnTo>
                <a:lnTo>
                  <a:pt x="76823" y="226580"/>
                </a:lnTo>
                <a:lnTo>
                  <a:pt x="76823" y="224635"/>
                </a:lnTo>
                <a:lnTo>
                  <a:pt x="73905" y="219773"/>
                </a:lnTo>
                <a:lnTo>
                  <a:pt x="70988" y="217828"/>
                </a:lnTo>
                <a:lnTo>
                  <a:pt x="70016" y="217828"/>
                </a:lnTo>
                <a:lnTo>
                  <a:pt x="69043" y="216856"/>
                </a:lnTo>
                <a:lnTo>
                  <a:pt x="69043" y="215883"/>
                </a:lnTo>
                <a:lnTo>
                  <a:pt x="70016" y="215883"/>
                </a:lnTo>
                <a:lnTo>
                  <a:pt x="69043" y="213938"/>
                </a:lnTo>
                <a:lnTo>
                  <a:pt x="68071" y="213938"/>
                </a:lnTo>
                <a:lnTo>
                  <a:pt x="68071" y="214911"/>
                </a:lnTo>
                <a:lnTo>
                  <a:pt x="67098" y="213938"/>
                </a:lnTo>
                <a:lnTo>
                  <a:pt x="63208" y="203242"/>
                </a:lnTo>
                <a:lnTo>
                  <a:pt x="67098" y="206159"/>
                </a:lnTo>
                <a:lnTo>
                  <a:pt x="65154" y="204214"/>
                </a:lnTo>
                <a:lnTo>
                  <a:pt x="67098" y="204214"/>
                </a:lnTo>
                <a:lnTo>
                  <a:pt x="67098" y="203242"/>
                </a:lnTo>
                <a:lnTo>
                  <a:pt x="67098" y="202269"/>
                </a:lnTo>
                <a:lnTo>
                  <a:pt x="68070" y="202269"/>
                </a:lnTo>
                <a:lnTo>
                  <a:pt x="66126" y="200324"/>
                </a:lnTo>
                <a:lnTo>
                  <a:pt x="64181" y="197407"/>
                </a:lnTo>
                <a:lnTo>
                  <a:pt x="64181" y="199352"/>
                </a:lnTo>
                <a:lnTo>
                  <a:pt x="63209" y="199352"/>
                </a:lnTo>
                <a:lnTo>
                  <a:pt x="61264" y="198379"/>
                </a:lnTo>
                <a:lnTo>
                  <a:pt x="58347" y="196434"/>
                </a:lnTo>
                <a:lnTo>
                  <a:pt x="57374" y="195462"/>
                </a:lnTo>
                <a:lnTo>
                  <a:pt x="56401" y="196434"/>
                </a:lnTo>
                <a:lnTo>
                  <a:pt x="54457" y="192545"/>
                </a:lnTo>
                <a:lnTo>
                  <a:pt x="54457" y="189627"/>
                </a:lnTo>
                <a:lnTo>
                  <a:pt x="54457" y="187682"/>
                </a:lnTo>
                <a:lnTo>
                  <a:pt x="51539" y="183792"/>
                </a:lnTo>
                <a:lnTo>
                  <a:pt x="51539" y="181848"/>
                </a:lnTo>
                <a:lnTo>
                  <a:pt x="51539" y="180875"/>
                </a:lnTo>
                <a:lnTo>
                  <a:pt x="50567" y="177958"/>
                </a:lnTo>
                <a:lnTo>
                  <a:pt x="48622" y="174068"/>
                </a:lnTo>
                <a:lnTo>
                  <a:pt x="46677" y="173096"/>
                </a:lnTo>
                <a:lnTo>
                  <a:pt x="46677" y="174068"/>
                </a:lnTo>
                <a:lnTo>
                  <a:pt x="46677" y="175041"/>
                </a:lnTo>
                <a:lnTo>
                  <a:pt x="47649" y="176013"/>
                </a:lnTo>
                <a:lnTo>
                  <a:pt x="46677" y="176013"/>
                </a:lnTo>
                <a:lnTo>
                  <a:pt x="43760" y="170178"/>
                </a:lnTo>
                <a:lnTo>
                  <a:pt x="42787" y="169206"/>
                </a:lnTo>
                <a:lnTo>
                  <a:pt x="41815" y="167261"/>
                </a:lnTo>
                <a:lnTo>
                  <a:pt x="42787" y="171151"/>
                </a:lnTo>
                <a:lnTo>
                  <a:pt x="41815" y="173096"/>
                </a:lnTo>
                <a:lnTo>
                  <a:pt x="39870" y="169206"/>
                </a:lnTo>
                <a:lnTo>
                  <a:pt x="40842" y="169206"/>
                </a:lnTo>
                <a:lnTo>
                  <a:pt x="38897" y="166288"/>
                </a:lnTo>
                <a:lnTo>
                  <a:pt x="37925" y="165316"/>
                </a:lnTo>
                <a:lnTo>
                  <a:pt x="36952" y="164344"/>
                </a:lnTo>
                <a:lnTo>
                  <a:pt x="35007" y="161426"/>
                </a:lnTo>
                <a:lnTo>
                  <a:pt x="35007" y="158509"/>
                </a:lnTo>
                <a:lnTo>
                  <a:pt x="36953" y="160454"/>
                </a:lnTo>
                <a:lnTo>
                  <a:pt x="37925" y="163371"/>
                </a:lnTo>
                <a:lnTo>
                  <a:pt x="39870" y="165316"/>
                </a:lnTo>
                <a:lnTo>
                  <a:pt x="40842" y="165316"/>
                </a:lnTo>
                <a:lnTo>
                  <a:pt x="37925" y="160454"/>
                </a:lnTo>
                <a:lnTo>
                  <a:pt x="36953" y="159158"/>
                </a:lnTo>
                <a:lnTo>
                  <a:pt x="36953" y="155592"/>
                </a:lnTo>
                <a:lnTo>
                  <a:pt x="35980" y="153647"/>
                </a:lnTo>
                <a:lnTo>
                  <a:pt x="35007" y="151702"/>
                </a:lnTo>
                <a:lnTo>
                  <a:pt x="36952" y="153647"/>
                </a:lnTo>
                <a:lnTo>
                  <a:pt x="35980" y="149757"/>
                </a:lnTo>
                <a:lnTo>
                  <a:pt x="35980" y="147812"/>
                </a:lnTo>
                <a:lnTo>
                  <a:pt x="36952" y="145867"/>
                </a:lnTo>
                <a:lnTo>
                  <a:pt x="35007" y="142950"/>
                </a:lnTo>
                <a:lnTo>
                  <a:pt x="34035" y="142950"/>
                </a:lnTo>
                <a:lnTo>
                  <a:pt x="34035" y="143922"/>
                </a:lnTo>
                <a:lnTo>
                  <a:pt x="33063" y="144894"/>
                </a:lnTo>
                <a:lnTo>
                  <a:pt x="29173" y="136143"/>
                </a:lnTo>
                <a:lnTo>
                  <a:pt x="25283" y="130308"/>
                </a:lnTo>
                <a:lnTo>
                  <a:pt x="25283" y="129336"/>
                </a:lnTo>
                <a:lnTo>
                  <a:pt x="26255" y="128363"/>
                </a:lnTo>
                <a:lnTo>
                  <a:pt x="28200" y="130308"/>
                </a:lnTo>
                <a:lnTo>
                  <a:pt x="23338" y="119611"/>
                </a:lnTo>
                <a:lnTo>
                  <a:pt x="19448" y="108914"/>
                </a:lnTo>
                <a:lnTo>
                  <a:pt x="19448" y="109886"/>
                </a:lnTo>
                <a:lnTo>
                  <a:pt x="18476" y="109886"/>
                </a:lnTo>
                <a:lnTo>
                  <a:pt x="17503" y="106969"/>
                </a:lnTo>
                <a:lnTo>
                  <a:pt x="16531" y="104052"/>
                </a:lnTo>
                <a:lnTo>
                  <a:pt x="16531" y="103079"/>
                </a:lnTo>
                <a:lnTo>
                  <a:pt x="17503" y="103079"/>
                </a:lnTo>
                <a:lnTo>
                  <a:pt x="16531" y="101135"/>
                </a:lnTo>
                <a:lnTo>
                  <a:pt x="17503" y="100162"/>
                </a:lnTo>
                <a:lnTo>
                  <a:pt x="17503" y="98217"/>
                </a:lnTo>
                <a:lnTo>
                  <a:pt x="13613" y="90437"/>
                </a:lnTo>
                <a:lnTo>
                  <a:pt x="10696" y="82658"/>
                </a:lnTo>
                <a:lnTo>
                  <a:pt x="9724" y="75851"/>
                </a:lnTo>
                <a:lnTo>
                  <a:pt x="7779" y="70016"/>
                </a:lnTo>
                <a:lnTo>
                  <a:pt x="4862" y="58347"/>
                </a:lnTo>
                <a:lnTo>
                  <a:pt x="4862" y="56402"/>
                </a:lnTo>
                <a:lnTo>
                  <a:pt x="5834" y="55429"/>
                </a:lnTo>
                <a:lnTo>
                  <a:pt x="6807" y="55429"/>
                </a:lnTo>
                <a:lnTo>
                  <a:pt x="6806" y="53484"/>
                </a:lnTo>
                <a:lnTo>
                  <a:pt x="5834" y="51539"/>
                </a:lnTo>
                <a:lnTo>
                  <a:pt x="5834" y="52512"/>
                </a:lnTo>
                <a:lnTo>
                  <a:pt x="4861" y="52512"/>
                </a:lnTo>
                <a:lnTo>
                  <a:pt x="4861" y="50567"/>
                </a:lnTo>
                <a:lnTo>
                  <a:pt x="4862" y="44732"/>
                </a:lnTo>
                <a:lnTo>
                  <a:pt x="3889" y="39870"/>
                </a:lnTo>
                <a:lnTo>
                  <a:pt x="2917" y="35980"/>
                </a:lnTo>
                <a:lnTo>
                  <a:pt x="3889" y="35980"/>
                </a:lnTo>
                <a:lnTo>
                  <a:pt x="4862" y="36953"/>
                </a:lnTo>
                <a:lnTo>
                  <a:pt x="4862" y="34035"/>
                </a:lnTo>
                <a:lnTo>
                  <a:pt x="3889" y="31118"/>
                </a:lnTo>
                <a:lnTo>
                  <a:pt x="2917" y="24311"/>
                </a:lnTo>
                <a:lnTo>
                  <a:pt x="1944" y="27228"/>
                </a:lnTo>
                <a:lnTo>
                  <a:pt x="972" y="22366"/>
                </a:lnTo>
                <a:lnTo>
                  <a:pt x="972" y="17504"/>
                </a:lnTo>
                <a:lnTo>
                  <a:pt x="0" y="8752"/>
                </a:lnTo>
                <a:lnTo>
                  <a:pt x="971" y="8752"/>
                </a:lnTo>
                <a:lnTo>
                  <a:pt x="972" y="4862"/>
                </a:lnTo>
                <a:lnTo>
                  <a:pt x="1884" y="3038"/>
                </a:lnTo>
                <a:lnTo>
                  <a:pt x="3890" y="9724"/>
                </a:lnTo>
                <a:lnTo>
                  <a:pt x="3890" y="10697"/>
                </a:lnTo>
                <a:lnTo>
                  <a:pt x="2917" y="9724"/>
                </a:lnTo>
                <a:lnTo>
                  <a:pt x="2917" y="8752"/>
                </a:lnTo>
                <a:lnTo>
                  <a:pt x="1944" y="8752"/>
                </a:lnTo>
                <a:lnTo>
                  <a:pt x="1944" y="13614"/>
                </a:lnTo>
                <a:lnTo>
                  <a:pt x="2917" y="13614"/>
                </a:lnTo>
                <a:lnTo>
                  <a:pt x="2917" y="14587"/>
                </a:lnTo>
                <a:lnTo>
                  <a:pt x="4667" y="18087"/>
                </a:lnTo>
                <a:lnTo>
                  <a:pt x="5658" y="22543"/>
                </a:lnTo>
                <a:lnTo>
                  <a:pt x="4862" y="23339"/>
                </a:lnTo>
                <a:lnTo>
                  <a:pt x="4862" y="24311"/>
                </a:lnTo>
                <a:lnTo>
                  <a:pt x="5834" y="25283"/>
                </a:lnTo>
                <a:lnTo>
                  <a:pt x="6806" y="27228"/>
                </a:lnTo>
                <a:lnTo>
                  <a:pt x="7779" y="34035"/>
                </a:lnTo>
                <a:lnTo>
                  <a:pt x="7779" y="36953"/>
                </a:lnTo>
                <a:lnTo>
                  <a:pt x="8752" y="40842"/>
                </a:lnTo>
                <a:lnTo>
                  <a:pt x="9724" y="44733"/>
                </a:lnTo>
                <a:lnTo>
                  <a:pt x="9724" y="48622"/>
                </a:lnTo>
                <a:lnTo>
                  <a:pt x="7779" y="44732"/>
                </a:lnTo>
                <a:lnTo>
                  <a:pt x="5834" y="40843"/>
                </a:lnTo>
                <a:lnTo>
                  <a:pt x="6806" y="48622"/>
                </a:lnTo>
                <a:lnTo>
                  <a:pt x="8751" y="50567"/>
                </a:lnTo>
                <a:lnTo>
                  <a:pt x="10696" y="55429"/>
                </a:lnTo>
                <a:lnTo>
                  <a:pt x="10696" y="56402"/>
                </a:lnTo>
                <a:lnTo>
                  <a:pt x="12641" y="60292"/>
                </a:lnTo>
                <a:lnTo>
                  <a:pt x="13614" y="62236"/>
                </a:lnTo>
                <a:lnTo>
                  <a:pt x="14586" y="65154"/>
                </a:lnTo>
                <a:lnTo>
                  <a:pt x="17503" y="79741"/>
                </a:lnTo>
                <a:lnTo>
                  <a:pt x="20421" y="91410"/>
                </a:lnTo>
                <a:lnTo>
                  <a:pt x="19449" y="92382"/>
                </a:lnTo>
                <a:lnTo>
                  <a:pt x="22366" y="96272"/>
                </a:lnTo>
                <a:lnTo>
                  <a:pt x="23338" y="100162"/>
                </a:lnTo>
                <a:lnTo>
                  <a:pt x="27228" y="109886"/>
                </a:lnTo>
                <a:lnTo>
                  <a:pt x="29173" y="116694"/>
                </a:lnTo>
                <a:lnTo>
                  <a:pt x="32091" y="123501"/>
                </a:lnTo>
                <a:lnTo>
                  <a:pt x="35008" y="129335"/>
                </a:lnTo>
                <a:lnTo>
                  <a:pt x="35980" y="133225"/>
                </a:lnTo>
                <a:lnTo>
                  <a:pt x="41814" y="144895"/>
                </a:lnTo>
                <a:lnTo>
                  <a:pt x="47649" y="154619"/>
                </a:lnTo>
                <a:lnTo>
                  <a:pt x="58346" y="176013"/>
                </a:lnTo>
                <a:lnTo>
                  <a:pt x="56402" y="174068"/>
                </a:lnTo>
                <a:lnTo>
                  <a:pt x="57374" y="176013"/>
                </a:lnTo>
                <a:lnTo>
                  <a:pt x="57374" y="176985"/>
                </a:lnTo>
                <a:lnTo>
                  <a:pt x="57374" y="177958"/>
                </a:lnTo>
                <a:lnTo>
                  <a:pt x="58346" y="178930"/>
                </a:lnTo>
                <a:lnTo>
                  <a:pt x="58346" y="177958"/>
                </a:lnTo>
                <a:lnTo>
                  <a:pt x="59319" y="179903"/>
                </a:lnTo>
                <a:lnTo>
                  <a:pt x="63208" y="183792"/>
                </a:lnTo>
                <a:lnTo>
                  <a:pt x="66126" y="188655"/>
                </a:lnTo>
                <a:lnTo>
                  <a:pt x="70015" y="194489"/>
                </a:lnTo>
                <a:lnTo>
                  <a:pt x="76823" y="203241"/>
                </a:lnTo>
                <a:lnTo>
                  <a:pt x="76823" y="204214"/>
                </a:lnTo>
                <a:lnTo>
                  <a:pt x="79740" y="208104"/>
                </a:lnTo>
                <a:lnTo>
                  <a:pt x="83630" y="212966"/>
                </a:lnTo>
                <a:lnTo>
                  <a:pt x="90437" y="223663"/>
                </a:lnTo>
                <a:lnTo>
                  <a:pt x="90437" y="225608"/>
                </a:lnTo>
                <a:lnTo>
                  <a:pt x="92382" y="228525"/>
                </a:lnTo>
                <a:lnTo>
                  <a:pt x="97244" y="232415"/>
                </a:lnTo>
                <a:lnTo>
                  <a:pt x="102106" y="238250"/>
                </a:lnTo>
                <a:lnTo>
                  <a:pt x="113776" y="251864"/>
                </a:lnTo>
                <a:lnTo>
                  <a:pt x="133225" y="272285"/>
                </a:lnTo>
                <a:lnTo>
                  <a:pt x="142949" y="282982"/>
                </a:lnTo>
                <a:lnTo>
                  <a:pt x="153646" y="292707"/>
                </a:lnTo>
                <a:lnTo>
                  <a:pt x="153646" y="294651"/>
                </a:lnTo>
                <a:lnTo>
                  <a:pt x="165316" y="303404"/>
                </a:lnTo>
                <a:lnTo>
                  <a:pt x="176012" y="314100"/>
                </a:lnTo>
                <a:lnTo>
                  <a:pt x="187682" y="323825"/>
                </a:lnTo>
                <a:lnTo>
                  <a:pt x="197406" y="332577"/>
                </a:lnTo>
                <a:lnTo>
                  <a:pt x="195461" y="332577"/>
                </a:lnTo>
                <a:lnTo>
                  <a:pt x="201296" y="337439"/>
                </a:lnTo>
                <a:lnTo>
                  <a:pt x="203241" y="338412"/>
                </a:lnTo>
                <a:lnTo>
                  <a:pt x="204214" y="338412"/>
                </a:lnTo>
                <a:lnTo>
                  <a:pt x="204214" y="337439"/>
                </a:lnTo>
                <a:lnTo>
                  <a:pt x="211021" y="343274"/>
                </a:lnTo>
                <a:lnTo>
                  <a:pt x="213938" y="346191"/>
                </a:lnTo>
                <a:lnTo>
                  <a:pt x="215883" y="348136"/>
                </a:lnTo>
                <a:lnTo>
                  <a:pt x="220745" y="352026"/>
                </a:lnTo>
                <a:lnTo>
                  <a:pt x="225607" y="353971"/>
                </a:lnTo>
                <a:lnTo>
                  <a:pt x="234360" y="361751"/>
                </a:lnTo>
                <a:lnTo>
                  <a:pt x="241795" y="366956"/>
                </a:lnTo>
                <a:lnTo>
                  <a:pt x="241167" y="367585"/>
                </a:lnTo>
                <a:lnTo>
                  <a:pt x="243111" y="368557"/>
                </a:lnTo>
                <a:lnTo>
                  <a:pt x="248946" y="373420"/>
                </a:lnTo>
                <a:lnTo>
                  <a:pt x="250891" y="374392"/>
                </a:lnTo>
                <a:lnTo>
                  <a:pt x="251863" y="374392"/>
                </a:lnTo>
                <a:lnTo>
                  <a:pt x="251863" y="373420"/>
                </a:lnTo>
                <a:lnTo>
                  <a:pt x="257698" y="378282"/>
                </a:lnTo>
                <a:lnTo>
                  <a:pt x="265478" y="383145"/>
                </a:lnTo>
                <a:lnTo>
                  <a:pt x="273257" y="388007"/>
                </a:lnTo>
                <a:lnTo>
                  <a:pt x="279092" y="392869"/>
                </a:lnTo>
                <a:lnTo>
                  <a:pt x="280065" y="392869"/>
                </a:lnTo>
                <a:lnTo>
                  <a:pt x="282009" y="393841"/>
                </a:lnTo>
                <a:lnTo>
                  <a:pt x="293679" y="401621"/>
                </a:lnTo>
                <a:lnTo>
                  <a:pt x="299513" y="404538"/>
                </a:lnTo>
                <a:lnTo>
                  <a:pt x="304375" y="407455"/>
                </a:lnTo>
                <a:lnTo>
                  <a:pt x="304375" y="408428"/>
                </a:lnTo>
                <a:lnTo>
                  <a:pt x="303403" y="408428"/>
                </a:lnTo>
                <a:lnTo>
                  <a:pt x="305348" y="409401"/>
                </a:lnTo>
                <a:lnTo>
                  <a:pt x="306321" y="409401"/>
                </a:lnTo>
                <a:lnTo>
                  <a:pt x="308265" y="409400"/>
                </a:lnTo>
                <a:lnTo>
                  <a:pt x="317990" y="415235"/>
                </a:lnTo>
                <a:lnTo>
                  <a:pt x="326742" y="421070"/>
                </a:lnTo>
                <a:lnTo>
                  <a:pt x="335494" y="427877"/>
                </a:lnTo>
                <a:lnTo>
                  <a:pt x="345218" y="432739"/>
                </a:lnTo>
                <a:lnTo>
                  <a:pt x="408427" y="464830"/>
                </a:lnTo>
                <a:lnTo>
                  <a:pt x="408428" y="465802"/>
                </a:lnTo>
                <a:lnTo>
                  <a:pt x="414262" y="467747"/>
                </a:lnTo>
                <a:lnTo>
                  <a:pt x="420097" y="470665"/>
                </a:lnTo>
                <a:lnTo>
                  <a:pt x="424959" y="473582"/>
                </a:lnTo>
                <a:lnTo>
                  <a:pt x="430794" y="475527"/>
                </a:lnTo>
                <a:lnTo>
                  <a:pt x="433711" y="477472"/>
                </a:lnTo>
                <a:lnTo>
                  <a:pt x="435656" y="477472"/>
                </a:lnTo>
                <a:lnTo>
                  <a:pt x="435656" y="478444"/>
                </a:lnTo>
                <a:lnTo>
                  <a:pt x="440519" y="480389"/>
                </a:lnTo>
                <a:lnTo>
                  <a:pt x="446353" y="483306"/>
                </a:lnTo>
                <a:lnTo>
                  <a:pt x="452188" y="486224"/>
                </a:lnTo>
                <a:lnTo>
                  <a:pt x="458992" y="489140"/>
                </a:lnTo>
                <a:lnTo>
                  <a:pt x="462885" y="491086"/>
                </a:lnTo>
                <a:lnTo>
                  <a:pt x="468719" y="493031"/>
                </a:lnTo>
                <a:lnTo>
                  <a:pt x="481362" y="498866"/>
                </a:lnTo>
                <a:lnTo>
                  <a:pt x="477472" y="497893"/>
                </a:lnTo>
                <a:lnTo>
                  <a:pt x="480389" y="499838"/>
                </a:lnTo>
                <a:lnTo>
                  <a:pt x="483306" y="499838"/>
                </a:lnTo>
                <a:lnTo>
                  <a:pt x="486223" y="500810"/>
                </a:lnTo>
                <a:lnTo>
                  <a:pt x="487196" y="502755"/>
                </a:lnTo>
                <a:lnTo>
                  <a:pt x="489141" y="502755"/>
                </a:lnTo>
                <a:lnTo>
                  <a:pt x="488168" y="501783"/>
                </a:lnTo>
                <a:lnTo>
                  <a:pt x="502755" y="508590"/>
                </a:lnTo>
                <a:lnTo>
                  <a:pt x="517342" y="513452"/>
                </a:lnTo>
                <a:lnTo>
                  <a:pt x="548460" y="524149"/>
                </a:lnTo>
                <a:lnTo>
                  <a:pt x="554295" y="527067"/>
                </a:lnTo>
                <a:lnTo>
                  <a:pt x="555267" y="528039"/>
                </a:lnTo>
                <a:lnTo>
                  <a:pt x="555267" y="529012"/>
                </a:lnTo>
                <a:lnTo>
                  <a:pt x="560129" y="529984"/>
                </a:lnTo>
                <a:lnTo>
                  <a:pt x="561102" y="529984"/>
                </a:lnTo>
                <a:lnTo>
                  <a:pt x="564019" y="530956"/>
                </a:lnTo>
                <a:lnTo>
                  <a:pt x="565964" y="532901"/>
                </a:lnTo>
                <a:lnTo>
                  <a:pt x="567909" y="533874"/>
                </a:lnTo>
                <a:lnTo>
                  <a:pt x="570826" y="534846"/>
                </a:lnTo>
                <a:lnTo>
                  <a:pt x="570826" y="533874"/>
                </a:lnTo>
                <a:lnTo>
                  <a:pt x="571799" y="533874"/>
                </a:lnTo>
                <a:lnTo>
                  <a:pt x="573744" y="533874"/>
                </a:lnTo>
                <a:lnTo>
                  <a:pt x="582496" y="538736"/>
                </a:lnTo>
                <a:lnTo>
                  <a:pt x="586386" y="539709"/>
                </a:lnTo>
                <a:lnTo>
                  <a:pt x="591248" y="541653"/>
                </a:lnTo>
                <a:lnTo>
                  <a:pt x="590276" y="541653"/>
                </a:lnTo>
                <a:lnTo>
                  <a:pt x="597082" y="542626"/>
                </a:lnTo>
                <a:lnTo>
                  <a:pt x="603889" y="544571"/>
                </a:lnTo>
                <a:lnTo>
                  <a:pt x="609724" y="546516"/>
                </a:lnTo>
                <a:lnTo>
                  <a:pt x="615559" y="546516"/>
                </a:lnTo>
                <a:lnTo>
                  <a:pt x="650567" y="556241"/>
                </a:lnTo>
                <a:lnTo>
                  <a:pt x="684603" y="565965"/>
                </a:lnTo>
                <a:lnTo>
                  <a:pt x="752674" y="581525"/>
                </a:lnTo>
                <a:lnTo>
                  <a:pt x="786710" y="589304"/>
                </a:lnTo>
                <a:lnTo>
                  <a:pt x="819773" y="596111"/>
                </a:lnTo>
                <a:lnTo>
                  <a:pt x="888817" y="608753"/>
                </a:lnTo>
                <a:lnTo>
                  <a:pt x="899514" y="611670"/>
                </a:lnTo>
                <a:lnTo>
                  <a:pt x="912155" y="613615"/>
                </a:lnTo>
                <a:lnTo>
                  <a:pt x="911183" y="613615"/>
                </a:lnTo>
                <a:lnTo>
                  <a:pt x="912156" y="613615"/>
                </a:lnTo>
                <a:lnTo>
                  <a:pt x="912155" y="613615"/>
                </a:lnTo>
                <a:lnTo>
                  <a:pt x="913128" y="613615"/>
                </a:lnTo>
                <a:lnTo>
                  <a:pt x="916046" y="613615"/>
                </a:lnTo>
                <a:lnTo>
                  <a:pt x="918963" y="613615"/>
                </a:lnTo>
                <a:lnTo>
                  <a:pt x="921880" y="613615"/>
                </a:lnTo>
                <a:lnTo>
                  <a:pt x="946191" y="617505"/>
                </a:lnTo>
                <a:lnTo>
                  <a:pt x="972448" y="620422"/>
                </a:lnTo>
                <a:lnTo>
                  <a:pt x="969530" y="620422"/>
                </a:lnTo>
                <a:lnTo>
                  <a:pt x="969530" y="621395"/>
                </a:lnTo>
                <a:lnTo>
                  <a:pt x="971475" y="621395"/>
                </a:lnTo>
                <a:lnTo>
                  <a:pt x="975365" y="620422"/>
                </a:lnTo>
                <a:lnTo>
                  <a:pt x="975365" y="621395"/>
                </a:lnTo>
                <a:lnTo>
                  <a:pt x="978282" y="621395"/>
                </a:lnTo>
                <a:lnTo>
                  <a:pt x="979164" y="620513"/>
                </a:lnTo>
                <a:lnTo>
                  <a:pt x="1044409" y="627229"/>
                </a:lnTo>
                <a:lnTo>
                  <a:pt x="1077472" y="631119"/>
                </a:lnTo>
                <a:lnTo>
                  <a:pt x="1110535" y="633064"/>
                </a:lnTo>
                <a:lnTo>
                  <a:pt x="1119287" y="634037"/>
                </a:lnTo>
                <a:lnTo>
                  <a:pt x="1129012" y="634037"/>
                </a:lnTo>
                <a:lnTo>
                  <a:pt x="1147488" y="635009"/>
                </a:lnTo>
                <a:lnTo>
                  <a:pt x="1171799" y="636954"/>
                </a:lnTo>
                <a:lnTo>
                  <a:pt x="1196111" y="638899"/>
                </a:lnTo>
                <a:lnTo>
                  <a:pt x="1220422" y="638899"/>
                </a:lnTo>
                <a:lnTo>
                  <a:pt x="1243275" y="638899"/>
                </a:lnTo>
                <a:lnTo>
                  <a:pt x="1243761" y="639871"/>
                </a:lnTo>
                <a:lnTo>
                  <a:pt x="1241816" y="640844"/>
                </a:lnTo>
                <a:lnTo>
                  <a:pt x="1235981" y="642788"/>
                </a:lnTo>
                <a:lnTo>
                  <a:pt x="1227229" y="643761"/>
                </a:lnTo>
                <a:lnTo>
                  <a:pt x="1212642" y="644733"/>
                </a:lnTo>
                <a:lnTo>
                  <a:pt x="1197083" y="644733"/>
                </a:lnTo>
                <a:lnTo>
                  <a:pt x="1180551" y="644733"/>
                </a:lnTo>
                <a:lnTo>
                  <a:pt x="1164992" y="644733"/>
                </a:lnTo>
                <a:lnTo>
                  <a:pt x="1164020" y="644733"/>
                </a:lnTo>
                <a:lnTo>
                  <a:pt x="1164020" y="643761"/>
                </a:lnTo>
                <a:lnTo>
                  <a:pt x="1163047" y="642789"/>
                </a:lnTo>
                <a:lnTo>
                  <a:pt x="1161102" y="642789"/>
                </a:lnTo>
                <a:lnTo>
                  <a:pt x="1144571" y="643761"/>
                </a:lnTo>
                <a:lnTo>
                  <a:pt x="1126095" y="642789"/>
                </a:lnTo>
                <a:lnTo>
                  <a:pt x="1106645" y="640844"/>
                </a:lnTo>
                <a:lnTo>
                  <a:pt x="1088169" y="637926"/>
                </a:lnTo>
                <a:lnTo>
                  <a:pt x="1089141" y="637926"/>
                </a:lnTo>
                <a:lnTo>
                  <a:pt x="1082334" y="637926"/>
                </a:lnTo>
                <a:lnTo>
                  <a:pt x="1074555" y="637926"/>
                </a:lnTo>
                <a:lnTo>
                  <a:pt x="1075527" y="637926"/>
                </a:lnTo>
                <a:lnTo>
                  <a:pt x="1075527" y="636954"/>
                </a:lnTo>
                <a:lnTo>
                  <a:pt x="1073582" y="636954"/>
                </a:lnTo>
                <a:lnTo>
                  <a:pt x="1069693" y="636954"/>
                </a:lnTo>
                <a:lnTo>
                  <a:pt x="1064830" y="637927"/>
                </a:lnTo>
                <a:lnTo>
                  <a:pt x="1062885" y="636954"/>
                </a:lnTo>
                <a:lnTo>
                  <a:pt x="1060941" y="635981"/>
                </a:lnTo>
                <a:lnTo>
                  <a:pt x="1058023" y="636954"/>
                </a:lnTo>
                <a:lnTo>
                  <a:pt x="1051216" y="636954"/>
                </a:lnTo>
                <a:lnTo>
                  <a:pt x="1044409" y="636954"/>
                </a:lnTo>
                <a:lnTo>
                  <a:pt x="1036629" y="635982"/>
                </a:lnTo>
                <a:lnTo>
                  <a:pt x="1028849" y="635009"/>
                </a:lnTo>
                <a:lnTo>
                  <a:pt x="1029822" y="635009"/>
                </a:lnTo>
                <a:lnTo>
                  <a:pt x="1017180" y="634037"/>
                </a:lnTo>
                <a:lnTo>
                  <a:pt x="1002593" y="633064"/>
                </a:lnTo>
                <a:lnTo>
                  <a:pt x="974392" y="631119"/>
                </a:lnTo>
                <a:lnTo>
                  <a:pt x="975365" y="630147"/>
                </a:lnTo>
                <a:lnTo>
                  <a:pt x="975365" y="629174"/>
                </a:lnTo>
                <a:lnTo>
                  <a:pt x="973420" y="630147"/>
                </a:lnTo>
                <a:lnTo>
                  <a:pt x="970503" y="630147"/>
                </a:lnTo>
                <a:lnTo>
                  <a:pt x="963695" y="630147"/>
                </a:lnTo>
                <a:lnTo>
                  <a:pt x="960778" y="629174"/>
                </a:lnTo>
                <a:lnTo>
                  <a:pt x="957861" y="629174"/>
                </a:lnTo>
                <a:lnTo>
                  <a:pt x="953971" y="629174"/>
                </a:lnTo>
                <a:lnTo>
                  <a:pt x="949109" y="628202"/>
                </a:lnTo>
                <a:lnTo>
                  <a:pt x="950081" y="628202"/>
                </a:lnTo>
                <a:lnTo>
                  <a:pt x="947164" y="628202"/>
                </a:lnTo>
                <a:lnTo>
                  <a:pt x="944247" y="628202"/>
                </a:lnTo>
                <a:lnTo>
                  <a:pt x="942301" y="627229"/>
                </a:lnTo>
                <a:lnTo>
                  <a:pt x="940357" y="628202"/>
                </a:lnTo>
                <a:lnTo>
                  <a:pt x="937439" y="626257"/>
                </a:lnTo>
                <a:lnTo>
                  <a:pt x="935495" y="627230"/>
                </a:lnTo>
                <a:lnTo>
                  <a:pt x="933549" y="626257"/>
                </a:lnTo>
                <a:lnTo>
                  <a:pt x="930632" y="625284"/>
                </a:lnTo>
                <a:lnTo>
                  <a:pt x="927715" y="625285"/>
                </a:lnTo>
                <a:lnTo>
                  <a:pt x="923825" y="625284"/>
                </a:lnTo>
                <a:lnTo>
                  <a:pt x="919936" y="624312"/>
                </a:lnTo>
                <a:lnTo>
                  <a:pt x="911183" y="622367"/>
                </a:lnTo>
                <a:lnTo>
                  <a:pt x="909463" y="622367"/>
                </a:lnTo>
                <a:lnTo>
                  <a:pt x="910211" y="622367"/>
                </a:lnTo>
                <a:lnTo>
                  <a:pt x="912155" y="622367"/>
                </a:lnTo>
                <a:lnTo>
                  <a:pt x="911183" y="621395"/>
                </a:lnTo>
                <a:lnTo>
                  <a:pt x="893679" y="619450"/>
                </a:lnTo>
                <a:lnTo>
                  <a:pt x="875203" y="617505"/>
                </a:lnTo>
                <a:lnTo>
                  <a:pt x="840194" y="610698"/>
                </a:lnTo>
                <a:lnTo>
                  <a:pt x="836305" y="609725"/>
                </a:lnTo>
                <a:lnTo>
                  <a:pt x="835332" y="608753"/>
                </a:lnTo>
                <a:lnTo>
                  <a:pt x="829498" y="607780"/>
                </a:lnTo>
                <a:lnTo>
                  <a:pt x="823663" y="607780"/>
                </a:lnTo>
                <a:lnTo>
                  <a:pt x="821718" y="605835"/>
                </a:lnTo>
                <a:lnTo>
                  <a:pt x="818800" y="605835"/>
                </a:lnTo>
                <a:lnTo>
                  <a:pt x="816856" y="605835"/>
                </a:lnTo>
                <a:lnTo>
                  <a:pt x="814911" y="605835"/>
                </a:lnTo>
                <a:lnTo>
                  <a:pt x="811993" y="605836"/>
                </a:lnTo>
                <a:lnTo>
                  <a:pt x="813939" y="604863"/>
                </a:lnTo>
                <a:lnTo>
                  <a:pt x="813939" y="603891"/>
                </a:lnTo>
                <a:lnTo>
                  <a:pt x="807131" y="603891"/>
                </a:lnTo>
                <a:lnTo>
                  <a:pt x="799352" y="602918"/>
                </a:lnTo>
                <a:lnTo>
                  <a:pt x="801297" y="602918"/>
                </a:lnTo>
                <a:lnTo>
                  <a:pt x="801297" y="601946"/>
                </a:lnTo>
                <a:lnTo>
                  <a:pt x="797407" y="601945"/>
                </a:lnTo>
                <a:lnTo>
                  <a:pt x="794489" y="600973"/>
                </a:lnTo>
                <a:lnTo>
                  <a:pt x="787682" y="600001"/>
                </a:lnTo>
                <a:lnTo>
                  <a:pt x="789627" y="599028"/>
                </a:lnTo>
                <a:lnTo>
                  <a:pt x="785738" y="598056"/>
                </a:lnTo>
                <a:lnTo>
                  <a:pt x="784765" y="599028"/>
                </a:lnTo>
                <a:lnTo>
                  <a:pt x="783792" y="599028"/>
                </a:lnTo>
                <a:lnTo>
                  <a:pt x="780875" y="599028"/>
                </a:lnTo>
                <a:lnTo>
                  <a:pt x="781848" y="599028"/>
                </a:lnTo>
                <a:lnTo>
                  <a:pt x="781848" y="598056"/>
                </a:lnTo>
                <a:lnTo>
                  <a:pt x="776985" y="598056"/>
                </a:lnTo>
                <a:lnTo>
                  <a:pt x="771151" y="597084"/>
                </a:lnTo>
                <a:lnTo>
                  <a:pt x="760454" y="595138"/>
                </a:lnTo>
                <a:lnTo>
                  <a:pt x="750730" y="592221"/>
                </a:lnTo>
                <a:lnTo>
                  <a:pt x="741005" y="590276"/>
                </a:lnTo>
                <a:lnTo>
                  <a:pt x="740032" y="589304"/>
                </a:lnTo>
                <a:lnTo>
                  <a:pt x="739060" y="589304"/>
                </a:lnTo>
                <a:lnTo>
                  <a:pt x="738087" y="588332"/>
                </a:lnTo>
                <a:lnTo>
                  <a:pt x="735170" y="587359"/>
                </a:lnTo>
                <a:lnTo>
                  <a:pt x="734198" y="587359"/>
                </a:lnTo>
                <a:lnTo>
                  <a:pt x="733225" y="587359"/>
                </a:lnTo>
                <a:lnTo>
                  <a:pt x="729336" y="587359"/>
                </a:lnTo>
                <a:lnTo>
                  <a:pt x="726418" y="587359"/>
                </a:lnTo>
                <a:lnTo>
                  <a:pt x="727390" y="588331"/>
                </a:lnTo>
                <a:lnTo>
                  <a:pt x="716694" y="585414"/>
                </a:lnTo>
                <a:lnTo>
                  <a:pt x="707942" y="583469"/>
                </a:lnTo>
                <a:lnTo>
                  <a:pt x="708914" y="582497"/>
                </a:lnTo>
                <a:lnTo>
                  <a:pt x="708914" y="581524"/>
                </a:lnTo>
                <a:lnTo>
                  <a:pt x="710859" y="581524"/>
                </a:lnTo>
                <a:lnTo>
                  <a:pt x="707942" y="579580"/>
                </a:lnTo>
                <a:lnTo>
                  <a:pt x="709887" y="579580"/>
                </a:lnTo>
                <a:lnTo>
                  <a:pt x="704052" y="578607"/>
                </a:lnTo>
                <a:lnTo>
                  <a:pt x="699190" y="577635"/>
                </a:lnTo>
                <a:lnTo>
                  <a:pt x="691410" y="577634"/>
                </a:lnTo>
                <a:lnTo>
                  <a:pt x="687520" y="576662"/>
                </a:lnTo>
                <a:lnTo>
                  <a:pt x="682658" y="575690"/>
                </a:lnTo>
                <a:lnTo>
                  <a:pt x="683631" y="575690"/>
                </a:lnTo>
                <a:lnTo>
                  <a:pt x="683630" y="574717"/>
                </a:lnTo>
                <a:lnTo>
                  <a:pt x="682658" y="574717"/>
                </a:lnTo>
                <a:lnTo>
                  <a:pt x="683630" y="573745"/>
                </a:lnTo>
                <a:lnTo>
                  <a:pt x="672933" y="574717"/>
                </a:lnTo>
                <a:lnTo>
                  <a:pt x="670989" y="573745"/>
                </a:lnTo>
                <a:lnTo>
                  <a:pt x="670989" y="572772"/>
                </a:lnTo>
                <a:lnTo>
                  <a:pt x="669044" y="572772"/>
                </a:lnTo>
                <a:lnTo>
                  <a:pt x="668071" y="572772"/>
                </a:lnTo>
                <a:lnTo>
                  <a:pt x="666126" y="572772"/>
                </a:lnTo>
                <a:lnTo>
                  <a:pt x="660292" y="571800"/>
                </a:lnTo>
                <a:lnTo>
                  <a:pt x="657374" y="569855"/>
                </a:lnTo>
                <a:lnTo>
                  <a:pt x="655429" y="568882"/>
                </a:lnTo>
                <a:lnTo>
                  <a:pt x="657374" y="568883"/>
                </a:lnTo>
                <a:lnTo>
                  <a:pt x="657374" y="567910"/>
                </a:lnTo>
                <a:lnTo>
                  <a:pt x="647650" y="565965"/>
                </a:lnTo>
                <a:lnTo>
                  <a:pt x="642787" y="564993"/>
                </a:lnTo>
                <a:lnTo>
                  <a:pt x="641815" y="564993"/>
                </a:lnTo>
                <a:lnTo>
                  <a:pt x="641815" y="565965"/>
                </a:lnTo>
                <a:lnTo>
                  <a:pt x="638898" y="565965"/>
                </a:lnTo>
                <a:lnTo>
                  <a:pt x="633063" y="564021"/>
                </a:lnTo>
                <a:lnTo>
                  <a:pt x="634036" y="564021"/>
                </a:lnTo>
                <a:lnTo>
                  <a:pt x="635008" y="563048"/>
                </a:lnTo>
                <a:lnTo>
                  <a:pt x="625284" y="562076"/>
                </a:lnTo>
                <a:lnTo>
                  <a:pt x="615559" y="560130"/>
                </a:lnTo>
                <a:lnTo>
                  <a:pt x="617504" y="560130"/>
                </a:lnTo>
                <a:lnTo>
                  <a:pt x="619449" y="560130"/>
                </a:lnTo>
                <a:lnTo>
                  <a:pt x="613614" y="558186"/>
                </a:lnTo>
                <a:lnTo>
                  <a:pt x="606807" y="556241"/>
                </a:lnTo>
                <a:lnTo>
                  <a:pt x="600972" y="554295"/>
                </a:lnTo>
                <a:lnTo>
                  <a:pt x="595138" y="552350"/>
                </a:lnTo>
                <a:lnTo>
                  <a:pt x="596110" y="553323"/>
                </a:lnTo>
                <a:lnTo>
                  <a:pt x="595138" y="553323"/>
                </a:lnTo>
                <a:lnTo>
                  <a:pt x="592220" y="551378"/>
                </a:lnTo>
                <a:lnTo>
                  <a:pt x="589303" y="550406"/>
                </a:lnTo>
                <a:lnTo>
                  <a:pt x="587358" y="549433"/>
                </a:lnTo>
                <a:lnTo>
                  <a:pt x="583468" y="548461"/>
                </a:lnTo>
                <a:lnTo>
                  <a:pt x="582496" y="548461"/>
                </a:lnTo>
                <a:lnTo>
                  <a:pt x="585413" y="549433"/>
                </a:lnTo>
                <a:lnTo>
                  <a:pt x="572771" y="545543"/>
                </a:lnTo>
                <a:lnTo>
                  <a:pt x="564992" y="543598"/>
                </a:lnTo>
                <a:lnTo>
                  <a:pt x="557212" y="540681"/>
                </a:lnTo>
                <a:lnTo>
                  <a:pt x="554295" y="540681"/>
                </a:lnTo>
                <a:lnTo>
                  <a:pt x="549433" y="539708"/>
                </a:lnTo>
                <a:lnTo>
                  <a:pt x="550405" y="538736"/>
                </a:lnTo>
                <a:lnTo>
                  <a:pt x="546515" y="536791"/>
                </a:lnTo>
                <a:lnTo>
                  <a:pt x="544570" y="535819"/>
                </a:lnTo>
                <a:lnTo>
                  <a:pt x="547488" y="536791"/>
                </a:lnTo>
                <a:lnTo>
                  <a:pt x="548460" y="537763"/>
                </a:lnTo>
                <a:lnTo>
                  <a:pt x="550405" y="537764"/>
                </a:lnTo>
                <a:lnTo>
                  <a:pt x="554295" y="538736"/>
                </a:lnTo>
                <a:lnTo>
                  <a:pt x="553322" y="537764"/>
                </a:lnTo>
                <a:lnTo>
                  <a:pt x="550405" y="537764"/>
                </a:lnTo>
                <a:lnTo>
                  <a:pt x="544570" y="535819"/>
                </a:lnTo>
                <a:lnTo>
                  <a:pt x="544570" y="535819"/>
                </a:lnTo>
                <a:lnTo>
                  <a:pt x="544570" y="535819"/>
                </a:lnTo>
                <a:lnTo>
                  <a:pt x="541653" y="534846"/>
                </a:lnTo>
                <a:lnTo>
                  <a:pt x="538736" y="533874"/>
                </a:lnTo>
                <a:lnTo>
                  <a:pt x="536791" y="532901"/>
                </a:lnTo>
                <a:lnTo>
                  <a:pt x="537763" y="532901"/>
                </a:lnTo>
                <a:lnTo>
                  <a:pt x="538735" y="531929"/>
                </a:lnTo>
                <a:lnTo>
                  <a:pt x="536791" y="531929"/>
                </a:lnTo>
                <a:lnTo>
                  <a:pt x="532901" y="530956"/>
                </a:lnTo>
                <a:lnTo>
                  <a:pt x="529984" y="529984"/>
                </a:lnTo>
                <a:lnTo>
                  <a:pt x="527067" y="529011"/>
                </a:lnTo>
                <a:lnTo>
                  <a:pt x="526094" y="529011"/>
                </a:lnTo>
                <a:lnTo>
                  <a:pt x="525121" y="529012"/>
                </a:lnTo>
                <a:lnTo>
                  <a:pt x="524149" y="529012"/>
                </a:lnTo>
                <a:lnTo>
                  <a:pt x="523177" y="528039"/>
                </a:lnTo>
                <a:lnTo>
                  <a:pt x="520259" y="527067"/>
                </a:lnTo>
                <a:lnTo>
                  <a:pt x="517342" y="526094"/>
                </a:lnTo>
                <a:lnTo>
                  <a:pt x="517342" y="525122"/>
                </a:lnTo>
                <a:lnTo>
                  <a:pt x="518314" y="524149"/>
                </a:lnTo>
                <a:lnTo>
                  <a:pt x="514425" y="524149"/>
                </a:lnTo>
                <a:lnTo>
                  <a:pt x="511507" y="524150"/>
                </a:lnTo>
                <a:lnTo>
                  <a:pt x="511507" y="523177"/>
                </a:lnTo>
                <a:lnTo>
                  <a:pt x="509562" y="523177"/>
                </a:lnTo>
                <a:lnTo>
                  <a:pt x="507617" y="522204"/>
                </a:lnTo>
                <a:lnTo>
                  <a:pt x="504700" y="521232"/>
                </a:lnTo>
                <a:lnTo>
                  <a:pt x="501782" y="521232"/>
                </a:lnTo>
                <a:lnTo>
                  <a:pt x="494003" y="517342"/>
                </a:lnTo>
                <a:lnTo>
                  <a:pt x="490114" y="515397"/>
                </a:lnTo>
                <a:lnTo>
                  <a:pt x="487195" y="513452"/>
                </a:lnTo>
                <a:lnTo>
                  <a:pt x="481361" y="512480"/>
                </a:lnTo>
                <a:lnTo>
                  <a:pt x="475527" y="509563"/>
                </a:lnTo>
                <a:lnTo>
                  <a:pt x="477471" y="509563"/>
                </a:lnTo>
                <a:lnTo>
                  <a:pt x="474554" y="508590"/>
                </a:lnTo>
                <a:lnTo>
                  <a:pt x="471637" y="507617"/>
                </a:lnTo>
                <a:lnTo>
                  <a:pt x="468719" y="505673"/>
                </a:lnTo>
                <a:lnTo>
                  <a:pt x="463857" y="502755"/>
                </a:lnTo>
                <a:lnTo>
                  <a:pt x="461912" y="501783"/>
                </a:lnTo>
                <a:lnTo>
                  <a:pt x="460939" y="502756"/>
                </a:lnTo>
                <a:lnTo>
                  <a:pt x="459967" y="503728"/>
                </a:lnTo>
                <a:lnTo>
                  <a:pt x="457050" y="501783"/>
                </a:lnTo>
                <a:lnTo>
                  <a:pt x="453160" y="499838"/>
                </a:ln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Content Placeholder 12"/>
          <p:cNvSpPr>
            <a:spLocks noGrp="1"/>
          </p:cNvSpPr>
          <p:nvPr>
            <p:ph sz="quarter" idx="13"/>
          </p:nvPr>
        </p:nvSpPr>
        <p:spPr>
          <a:xfrm>
            <a:off x="841248" y="2743199"/>
            <a:ext cx="3017520" cy="3246120"/>
          </a:xfrm>
        </p:spPr>
        <p:txBody>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15" name="Content Placeholder 14"/>
          <p:cNvSpPr>
            <a:spLocks noGrp="1"/>
          </p:cNvSpPr>
          <p:nvPr>
            <p:ph sz="quarter" idx="14"/>
          </p:nvPr>
        </p:nvSpPr>
        <p:spPr>
          <a:xfrm>
            <a:off x="5294376" y="2743200"/>
            <a:ext cx="3017520" cy="3246120"/>
          </a:xfrm>
        </p:spPr>
        <p:txBody>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stile</a:t>
            </a:r>
            <a:endParaRPr lang="en-US"/>
          </a:p>
        </p:txBody>
      </p:sp>
      <p:sp>
        <p:nvSpPr>
          <p:cNvPr id="3" name="Date Placeholder 2"/>
          <p:cNvSpPr>
            <a:spLocks noGrp="1"/>
          </p:cNvSpPr>
          <p:nvPr>
            <p:ph type="dt" sz="half" idx="10"/>
          </p:nvPr>
        </p:nvSpPr>
        <p:spPr/>
        <p:txBody>
          <a:bodyPr/>
          <a:lstStyle/>
          <a:p>
            <a:fld id="{2188DB32-6162-43C0-9325-230E0A9B0177}" type="datetime1">
              <a:rPr lang="en-US" smtClean="0"/>
              <a:pPr/>
              <a:t>25/02/16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C5B1FEA-406A-7749-A5C3-DDCB5F67A4CE}" type="slidenum">
              <a:rPr lang="en-US" smtClean="0"/>
              <a:pPr/>
              <a:t>‹n.›</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F219B57-0E9E-4DE4-A7F5-9A169EF1CEE0}" type="datetime1">
              <a:rPr lang="en-US" smtClean="0"/>
              <a:pPr/>
              <a:t>25/02/16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C5B1FEA-406A-7749-A5C3-DDCB5F67A4CE}" type="slidenum">
              <a:rPr lang="en-US" smtClean="0"/>
              <a:pPr/>
              <a:t>‹n.›</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551280" y="1487081"/>
            <a:ext cx="3008313" cy="1921339"/>
          </a:xfrm>
        </p:spPr>
        <p:txBody>
          <a:bodyPr anchor="b"/>
          <a:lstStyle>
            <a:lvl1pPr algn="l">
              <a:defRPr sz="2400" b="0"/>
            </a:lvl1pPr>
          </a:lstStyle>
          <a:p>
            <a:r>
              <a:rPr lang="it-IT" smtClean="0"/>
              <a:t>Fare clic per modificare stile</a:t>
            </a:r>
            <a:endParaRPr lang="en-US"/>
          </a:p>
        </p:txBody>
      </p:sp>
      <p:sp>
        <p:nvSpPr>
          <p:cNvPr id="3" name="Content Placeholder 2"/>
          <p:cNvSpPr>
            <a:spLocks noGrp="1"/>
          </p:cNvSpPr>
          <p:nvPr>
            <p:ph idx="1"/>
          </p:nvPr>
        </p:nvSpPr>
        <p:spPr>
          <a:xfrm>
            <a:off x="3893350" y="835428"/>
            <a:ext cx="4699370" cy="5151526"/>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Text Placeholder 3"/>
          <p:cNvSpPr>
            <a:spLocks noGrp="1"/>
          </p:cNvSpPr>
          <p:nvPr>
            <p:ph type="body" sz="half" idx="2"/>
          </p:nvPr>
        </p:nvSpPr>
        <p:spPr>
          <a:xfrm>
            <a:off x="551280" y="3408420"/>
            <a:ext cx="3008313" cy="191909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gli stili del testo dello schema</a:t>
            </a:r>
          </a:p>
        </p:txBody>
      </p:sp>
      <p:sp>
        <p:nvSpPr>
          <p:cNvPr id="5" name="Date Placeholder 4"/>
          <p:cNvSpPr>
            <a:spLocks noGrp="1"/>
          </p:cNvSpPr>
          <p:nvPr>
            <p:ph type="dt" sz="half" idx="10"/>
          </p:nvPr>
        </p:nvSpPr>
        <p:spPr/>
        <p:txBody>
          <a:bodyPr/>
          <a:lstStyle/>
          <a:p>
            <a:fld id="{74F8F86C-0F1B-4333-B99B-B3B2B1F87225}" type="datetime1">
              <a:rPr lang="en-US" smtClean="0"/>
              <a:pPr/>
              <a:t>25/02/16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5B1FEA-406A-7749-A5C3-DDCB5F67A4CE}" type="slidenum">
              <a:rPr lang="en-US" smtClean="0"/>
              <a:pPr/>
              <a:t>‹n.›</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pic>
        <p:nvPicPr>
          <p:cNvPr id="8" name="Picture 7" descr="tape.png"/>
          <p:cNvPicPr>
            <a:picLocks noChangeAspect="1"/>
          </p:cNvPicPr>
          <p:nvPr/>
        </p:nvPicPr>
        <p:blipFill>
          <a:blip r:embed="rId2"/>
          <a:stretch>
            <a:fillRect/>
          </a:stretch>
        </p:blipFill>
        <p:spPr>
          <a:xfrm>
            <a:off x="3124200" y="191206"/>
            <a:ext cx="2781300" cy="819150"/>
          </a:xfrm>
          <a:prstGeom prst="rect">
            <a:avLst/>
          </a:prstGeom>
        </p:spPr>
      </p:pic>
      <p:sp>
        <p:nvSpPr>
          <p:cNvPr id="2" name="Title 1"/>
          <p:cNvSpPr>
            <a:spLocks noGrp="1"/>
          </p:cNvSpPr>
          <p:nvPr>
            <p:ph type="title"/>
          </p:nvPr>
        </p:nvSpPr>
        <p:spPr>
          <a:xfrm>
            <a:off x="551280" y="4669654"/>
            <a:ext cx="8041440" cy="719865"/>
          </a:xfrm>
        </p:spPr>
        <p:txBody>
          <a:bodyPr anchor="b"/>
          <a:lstStyle>
            <a:lvl1pPr algn="ctr">
              <a:defRPr sz="3600" b="0"/>
            </a:lvl1pPr>
          </a:lstStyle>
          <a:p>
            <a:r>
              <a:rPr lang="it-IT" smtClean="0"/>
              <a:t>Fare clic per modificare stile</a:t>
            </a:r>
            <a:endParaRPr lang="en-US" dirty="0"/>
          </a:p>
        </p:txBody>
      </p:sp>
      <p:sp>
        <p:nvSpPr>
          <p:cNvPr id="3" name="Picture Placeholder 2"/>
          <p:cNvSpPr>
            <a:spLocks noGrp="1" noChangeAspect="1"/>
          </p:cNvSpPr>
          <p:nvPr>
            <p:ph type="pic" idx="1"/>
          </p:nvPr>
        </p:nvSpPr>
        <p:spPr>
          <a:xfrm rot="-60000">
            <a:off x="2130552" y="594360"/>
            <a:ext cx="4873752" cy="3657600"/>
          </a:xfr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smtClean="0"/>
              <a:t>Trascinare l'immagine su un segnaposto o fare clic sull'icona per aggiungerla</a:t>
            </a:r>
            <a:endParaRPr lang="en-US"/>
          </a:p>
        </p:txBody>
      </p:sp>
      <p:sp>
        <p:nvSpPr>
          <p:cNvPr id="4" name="Text Placeholder 3"/>
          <p:cNvSpPr>
            <a:spLocks noGrp="1"/>
          </p:cNvSpPr>
          <p:nvPr>
            <p:ph type="body" sz="half" idx="2"/>
          </p:nvPr>
        </p:nvSpPr>
        <p:spPr>
          <a:xfrm>
            <a:off x="1219200" y="5416153"/>
            <a:ext cx="6705600" cy="603126"/>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gli stili del testo dello schema</a:t>
            </a:r>
          </a:p>
        </p:txBody>
      </p:sp>
      <p:sp>
        <p:nvSpPr>
          <p:cNvPr id="5" name="Date Placeholder 4"/>
          <p:cNvSpPr>
            <a:spLocks noGrp="1"/>
          </p:cNvSpPr>
          <p:nvPr>
            <p:ph type="dt" sz="half" idx="10"/>
          </p:nvPr>
        </p:nvSpPr>
        <p:spPr/>
        <p:txBody>
          <a:bodyPr/>
          <a:lstStyle/>
          <a:p>
            <a:fld id="{40D7FCD9-7699-43D6-8D62-436E2DD234FF}" type="datetime1">
              <a:rPr lang="en-US" smtClean="0"/>
              <a:pPr/>
              <a:t>25/02/16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5B1FEA-406A-7749-A5C3-DDCB5F67A4CE}" type="slidenum">
              <a:rPr lang="en-US" smtClean="0"/>
              <a:pPr/>
              <a:t>‹n.›</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Interior-Overlay.png"/>
          <p:cNvPicPr>
            <a:picLocks noChangeAspect="1"/>
          </p:cNvPicPr>
          <p:nvPr/>
        </p:nvPicPr>
        <p:blipFill>
          <a:blip r:embed="rId13">
            <a:lum bright="-10000"/>
          </a:blip>
          <a:stretch>
            <a:fillRect/>
          </a:stretch>
        </p:blipFill>
        <p:spPr>
          <a:xfrm>
            <a:off x="0" y="0"/>
            <a:ext cx="9144000" cy="6858000"/>
          </a:xfrm>
          <a:prstGeom prst="rect">
            <a:avLst/>
          </a:prstGeom>
        </p:spPr>
      </p:pic>
      <p:sp>
        <p:nvSpPr>
          <p:cNvPr id="2" name="Title Placeholder 1"/>
          <p:cNvSpPr>
            <a:spLocks noGrp="1"/>
          </p:cNvSpPr>
          <p:nvPr>
            <p:ph type="title"/>
          </p:nvPr>
        </p:nvSpPr>
        <p:spPr>
          <a:xfrm>
            <a:off x="551280" y="436563"/>
            <a:ext cx="8041440" cy="1442674"/>
          </a:xfrm>
          <a:prstGeom prst="rect">
            <a:avLst/>
          </a:prstGeom>
        </p:spPr>
        <p:txBody>
          <a:bodyPr vert="horz" lIns="91440" tIns="45720" rIns="91440" bIns="45720" rtlCol="0" anchor="ctr">
            <a:noAutofit/>
          </a:bodyPr>
          <a:lstStyle/>
          <a:p>
            <a:r>
              <a:rPr lang="it-IT" smtClean="0"/>
              <a:t>Fare clic per modificare stile</a:t>
            </a:r>
            <a:endParaRPr lang="en-US" dirty="0"/>
          </a:p>
        </p:txBody>
      </p:sp>
      <p:sp>
        <p:nvSpPr>
          <p:cNvPr id="3" name="Text Placeholder 2"/>
          <p:cNvSpPr>
            <a:spLocks noGrp="1"/>
          </p:cNvSpPr>
          <p:nvPr>
            <p:ph type="body" idx="1"/>
          </p:nvPr>
        </p:nvSpPr>
        <p:spPr>
          <a:xfrm>
            <a:off x="838200" y="2038388"/>
            <a:ext cx="7467600" cy="3951337"/>
          </a:xfrm>
          <a:prstGeom prst="rect">
            <a:avLst/>
          </a:prstGeom>
        </p:spPr>
        <p:txBody>
          <a:bodyPr vert="horz" lIns="91440" tIns="45720" rIns="91440" bIns="45720" rtlCol="0">
            <a:normAutofit/>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2"/>
          </p:nvPr>
        </p:nvSpPr>
        <p:spPr>
          <a:xfrm>
            <a:off x="551280" y="6148875"/>
            <a:ext cx="2133600" cy="365125"/>
          </a:xfrm>
          <a:prstGeom prst="rect">
            <a:avLst/>
          </a:prstGeom>
        </p:spPr>
        <p:txBody>
          <a:bodyPr vert="horz" lIns="91440" tIns="45720" rIns="91440" bIns="45720" rtlCol="0" anchor="ctr"/>
          <a:lstStyle>
            <a:lvl1pPr algn="l">
              <a:defRPr sz="1400" b="0">
                <a:solidFill>
                  <a:schemeClr val="tx1">
                    <a:lumMod val="50000"/>
                    <a:lumOff val="50000"/>
                  </a:schemeClr>
                </a:solidFill>
                <a:latin typeface="Rage Italic" pitchFamily="66" charset="0"/>
                <a:cs typeface="Rage Italic" pitchFamily="66" charset="0"/>
              </a:defRPr>
            </a:lvl1pPr>
          </a:lstStyle>
          <a:p>
            <a:fld id="{610FC3EB-42FB-4C38-8CAE-7A1293B83421}" type="datetime1">
              <a:rPr lang="en-US" smtClean="0"/>
              <a:pPr/>
              <a:t>25/02/16</a:t>
            </a:fld>
            <a:endParaRPr lang="en-US" dirty="0"/>
          </a:p>
        </p:txBody>
      </p:sp>
      <p:sp>
        <p:nvSpPr>
          <p:cNvPr id="5" name="Footer Placeholder 4"/>
          <p:cNvSpPr>
            <a:spLocks noGrp="1"/>
          </p:cNvSpPr>
          <p:nvPr>
            <p:ph type="ftr" sz="quarter" idx="3"/>
          </p:nvPr>
        </p:nvSpPr>
        <p:spPr>
          <a:xfrm>
            <a:off x="3124200" y="6148875"/>
            <a:ext cx="2895600" cy="365125"/>
          </a:xfrm>
          <a:prstGeom prst="rect">
            <a:avLst/>
          </a:prstGeom>
        </p:spPr>
        <p:txBody>
          <a:bodyPr vert="horz" lIns="91440" tIns="45720" rIns="91440" bIns="45720" rtlCol="0" anchor="ctr"/>
          <a:lstStyle>
            <a:lvl1pPr algn="ctr">
              <a:defRPr sz="1400" b="0">
                <a:solidFill>
                  <a:schemeClr val="tx1">
                    <a:lumMod val="50000"/>
                    <a:lumOff val="50000"/>
                  </a:schemeClr>
                </a:solidFill>
                <a:latin typeface="Rage Italic" pitchFamily="66" charset="0"/>
                <a:cs typeface="Rage Italic" pitchFamily="66" charset="0"/>
              </a:defRPr>
            </a:lvl1pPr>
          </a:lstStyle>
          <a:p>
            <a:endParaRPr lang="en-US" dirty="0"/>
          </a:p>
        </p:txBody>
      </p:sp>
      <p:sp>
        <p:nvSpPr>
          <p:cNvPr id="6" name="Slide Number Placeholder 5"/>
          <p:cNvSpPr>
            <a:spLocks noGrp="1"/>
          </p:cNvSpPr>
          <p:nvPr>
            <p:ph type="sldNum" sz="quarter" idx="4"/>
          </p:nvPr>
        </p:nvSpPr>
        <p:spPr>
          <a:xfrm>
            <a:off x="6459120" y="6148875"/>
            <a:ext cx="2133600" cy="365125"/>
          </a:xfrm>
          <a:prstGeom prst="rect">
            <a:avLst/>
          </a:prstGeom>
        </p:spPr>
        <p:txBody>
          <a:bodyPr vert="horz" lIns="91440" tIns="45720" rIns="91440" bIns="45720" rtlCol="0" anchor="ctr"/>
          <a:lstStyle>
            <a:lvl1pPr algn="r">
              <a:defRPr sz="1400" b="0">
                <a:solidFill>
                  <a:schemeClr val="tx1">
                    <a:lumMod val="50000"/>
                    <a:lumOff val="50000"/>
                  </a:schemeClr>
                </a:solidFill>
                <a:latin typeface="Rage Italic" pitchFamily="66" charset="0"/>
                <a:cs typeface="Rage Italic" pitchFamily="66" charset="0"/>
              </a:defRPr>
            </a:lvl1pPr>
          </a:lstStyle>
          <a:p>
            <a:fld id="{AC5B1FEA-406A-7749-A5C3-DDCB5F67A4CE}" type="slidenum">
              <a:rPr lang="en-US" smtClean="0"/>
              <a:pPr/>
              <a:t>‹n.›</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457200" rtl="0" eaLnBrk="1" latinLnBrk="0" hangingPunct="1">
        <a:spcBef>
          <a:spcPct val="0"/>
        </a:spcBef>
        <a:buNone/>
        <a:defRPr sz="48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457200" rtl="0" eaLnBrk="1" latinLnBrk="0" hangingPunct="1">
        <a:spcBef>
          <a:spcPct val="20000"/>
        </a:spcBef>
        <a:buClr>
          <a:schemeClr val="accent1"/>
        </a:buClr>
        <a:buSzPct val="95000"/>
        <a:buFont typeface="Rage Italic" pitchFamily="66" charset="0"/>
        <a:buChar char="0"/>
        <a:defRPr sz="2400" kern="1200">
          <a:solidFill>
            <a:schemeClr val="tx1">
              <a:lumMod val="75000"/>
              <a:lumOff val="25000"/>
            </a:schemeClr>
          </a:solidFill>
          <a:latin typeface="+mn-lt"/>
          <a:ea typeface="+mn-ea"/>
          <a:cs typeface="+mn-cs"/>
        </a:defRPr>
      </a:lvl1pPr>
      <a:lvl2pPr marL="557784" indent="-228600" algn="l" defTabSz="457200" rtl="0" eaLnBrk="1" latinLnBrk="0" hangingPunct="1">
        <a:spcBef>
          <a:spcPct val="20000"/>
        </a:spcBef>
        <a:buClr>
          <a:schemeClr val="accent1"/>
        </a:buClr>
        <a:buSzPct val="95000"/>
        <a:buFont typeface="Rage Italic" pitchFamily="66" charset="0"/>
        <a:buChar char="0"/>
        <a:defRPr sz="2200" kern="1200">
          <a:solidFill>
            <a:schemeClr val="tx1">
              <a:lumMod val="75000"/>
              <a:lumOff val="25000"/>
            </a:schemeClr>
          </a:solidFill>
          <a:latin typeface="+mn-lt"/>
          <a:ea typeface="+mn-ea"/>
          <a:cs typeface="+mn-cs"/>
        </a:defRPr>
      </a:lvl2pPr>
      <a:lvl3pPr marL="822960" indent="-182880" algn="l" defTabSz="457200" rtl="0" eaLnBrk="1" latinLnBrk="0" hangingPunct="1">
        <a:spcBef>
          <a:spcPct val="20000"/>
        </a:spcBef>
        <a:buClr>
          <a:schemeClr val="accent1"/>
        </a:buClr>
        <a:buSzPct val="95000"/>
        <a:buFont typeface="Rage Italic" pitchFamily="66" charset="0"/>
        <a:buChar char="0"/>
        <a:defRPr sz="2000" kern="1200">
          <a:solidFill>
            <a:schemeClr val="tx1">
              <a:lumMod val="75000"/>
              <a:lumOff val="25000"/>
            </a:schemeClr>
          </a:solidFill>
          <a:latin typeface="+mn-lt"/>
          <a:ea typeface="+mn-ea"/>
          <a:cs typeface="+mn-cs"/>
        </a:defRPr>
      </a:lvl3pPr>
      <a:lvl4pPr marL="1097280" indent="-182880" algn="l" defTabSz="457200" rtl="0" eaLnBrk="1" latinLnBrk="0" hangingPunct="1">
        <a:spcBef>
          <a:spcPct val="20000"/>
        </a:spcBef>
        <a:buClr>
          <a:schemeClr val="accent1"/>
        </a:buClr>
        <a:buSzPct val="95000"/>
        <a:buFont typeface="Rage Italic" pitchFamily="66" charset="0"/>
        <a:buChar char="0"/>
        <a:defRPr sz="1600" kern="1200">
          <a:solidFill>
            <a:schemeClr val="tx1">
              <a:lumMod val="75000"/>
              <a:lumOff val="25000"/>
            </a:schemeClr>
          </a:solidFill>
          <a:latin typeface="+mn-lt"/>
          <a:ea typeface="+mn-ea"/>
          <a:cs typeface="+mn-cs"/>
        </a:defRPr>
      </a:lvl4pPr>
      <a:lvl5pPr marL="1417320" indent="-182880" algn="l" defTabSz="457200" rtl="0" eaLnBrk="1" latinLnBrk="0" hangingPunct="1">
        <a:spcBef>
          <a:spcPct val="20000"/>
        </a:spcBef>
        <a:buClr>
          <a:schemeClr val="accent1"/>
        </a:buClr>
        <a:buSzPct val="95000"/>
        <a:buFont typeface="Rage Italic" pitchFamily="66" charset="0"/>
        <a:buChar char="0"/>
        <a:defRPr sz="1400" kern="1200" baseline="0">
          <a:solidFill>
            <a:schemeClr val="tx1">
              <a:lumMod val="75000"/>
              <a:lumOff val="25000"/>
            </a:schemeClr>
          </a:solidFill>
          <a:latin typeface="+mn-lt"/>
          <a:ea typeface="+mn-ea"/>
          <a:cs typeface="+mn-cs"/>
        </a:defRPr>
      </a:lvl5pPr>
      <a:lvl6pPr marL="164592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6pPr>
      <a:lvl7pPr marL="192024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7pPr>
      <a:lvl8pPr marL="219456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8pPr>
      <a:lvl9pPr marL="246888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1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18.xml.rels><?xml version="1.0" encoding="UTF-8" standalone="yes"?>
<Relationships xmlns="http://schemas.openxmlformats.org/package/2006/relationships"><Relationship Id="rId3" Type="http://schemas.openxmlformats.org/officeDocument/2006/relationships/hyperlink" Target="https://itunes.apple.com/it/app/tools-4-students/id472911218?mt=8" TargetMode="External"/><Relationship Id="rId4" Type="http://schemas.openxmlformats.org/officeDocument/2006/relationships/image" Target="../media/image14.png"/><Relationship Id="rId5" Type="http://schemas.openxmlformats.org/officeDocument/2006/relationships/image" Target="../media/image15.png"/><Relationship Id="rId6" Type="http://schemas.openxmlformats.org/officeDocument/2006/relationships/image" Target="../media/image16.png"/><Relationship Id="rId7" Type="http://schemas.openxmlformats.org/officeDocument/2006/relationships/image" Target="../media/image17.png"/><Relationship Id="rId8" Type="http://schemas.openxmlformats.org/officeDocument/2006/relationships/hyperlink" Target="https://itunes.apple.com/it/app/comparencontrast/id578513815?mt=8" TargetMode="External"/><Relationship Id="rId9" Type="http://schemas.openxmlformats.org/officeDocument/2006/relationships/hyperlink" Target="https://itunes.apple.com/it/app/rwt-timeline/id724817238?mt=8" TargetMode="External"/><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itunes.apple.com/it/app/inspiration-maps-vpp/id510173686?mt=8" TargetMode="External"/><Relationship Id="rId4" Type="http://schemas.openxmlformats.org/officeDocument/2006/relationships/hyperlink" Target="https://itunes.apple.com/it/app/kidspiration-maps/id675321195?mt=8" TargetMode="External"/><Relationship Id="rId5" Type="http://schemas.openxmlformats.org/officeDocument/2006/relationships/hyperlink" Target="http://www.supermappe.it/" TargetMode="External"/><Relationship Id="rId6" Type="http://schemas.openxmlformats.org/officeDocument/2006/relationships/image" Target="../media/image19.png"/><Relationship Id="rId7" Type="http://schemas.openxmlformats.org/officeDocument/2006/relationships/image" Target="../media/image20.png"/><Relationship Id="rId8" Type="http://schemas.openxmlformats.org/officeDocument/2006/relationships/image" Target="../media/image21.png"/><Relationship Id="rId9" Type="http://schemas.openxmlformats.org/officeDocument/2006/relationships/image" Target="../media/image22.pn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png"/></Relationships>
</file>

<file path=ppt/slides/_rels/slide31.xml.rels><?xml version="1.0" encoding="UTF-8" standalone="yes"?>
<Relationships xmlns="http://schemas.openxmlformats.org/package/2006/relationships"><Relationship Id="rId3" Type="http://schemas.openxmlformats.org/officeDocument/2006/relationships/hyperlink" Target="http://www.marzanoresearch.com/" TargetMode="External"/><Relationship Id="rId4" Type="http://schemas.openxmlformats.org/officeDocument/2006/relationships/image" Target="../media/image25.png"/><Relationship Id="rId5" Type="http://schemas.openxmlformats.org/officeDocument/2006/relationships/image" Target="../media/image26.jpeg"/><Relationship Id="rId6" Type="http://schemas.openxmlformats.org/officeDocument/2006/relationships/image" Target="../media/image27.wmf"/><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28.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29.png"/></Relationships>
</file>

<file path=ppt/slides/_rels/slide35.xml.rels><?xml version="1.0" encoding="UTF-8" standalone="yes"?>
<Relationships xmlns="http://schemas.openxmlformats.org/package/2006/relationships"><Relationship Id="rId3" Type="http://schemas.openxmlformats.org/officeDocument/2006/relationships/image" Target="../media/image30.png"/><Relationship Id="rId4" Type="http://schemas.openxmlformats.org/officeDocument/2006/relationships/image" Target="../media/image31.png"/><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2.png"/><Relationship Id="rId3" Type="http://schemas.openxmlformats.org/officeDocument/2006/relationships/image" Target="../media/image33.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4.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35.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3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37.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38.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file:///\\localhost\Users\eleonoragrossi\ELEONORA\Attivit%25C3%25A0\CORSI%20DI%20FORMAZIONE\PRIVATI\CALL%20TO%20ACTION-MATERIALS\ESPERIENZE\MITO%20CARDS.docx"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6510022" y="272746"/>
            <a:ext cx="2276565" cy="103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6" name="Sottotitolo 2"/>
          <p:cNvSpPr txBox="1">
            <a:spLocks/>
          </p:cNvSpPr>
          <p:nvPr/>
        </p:nvSpPr>
        <p:spPr>
          <a:xfrm>
            <a:off x="4390571" y="4970635"/>
            <a:ext cx="4593772" cy="1752600"/>
          </a:xfrm>
          <a:prstGeom prst="rect">
            <a:avLst/>
          </a:prstGeom>
        </p:spPr>
        <p:txBody>
          <a:bodyPr vert="horz" lIns="91440" tIns="45720" rIns="91440" bIns="45720" rtlCol="0">
            <a:normAutofit/>
          </a:bodyPr>
          <a:lstStyle>
            <a:lvl1pPr marL="228600" indent="-228600" algn="l" defTabSz="457200" rtl="0" eaLnBrk="1" latinLnBrk="0" hangingPunct="1">
              <a:spcBef>
                <a:spcPct val="20000"/>
              </a:spcBef>
              <a:buClr>
                <a:schemeClr val="accent1"/>
              </a:buClr>
              <a:buSzPct val="95000"/>
              <a:buFont typeface="Rage Italic" pitchFamily="66" charset="0"/>
              <a:buChar char="0"/>
              <a:defRPr sz="2400" kern="1200">
                <a:solidFill>
                  <a:schemeClr val="tx1">
                    <a:lumMod val="75000"/>
                    <a:lumOff val="25000"/>
                  </a:schemeClr>
                </a:solidFill>
                <a:latin typeface="+mn-lt"/>
                <a:ea typeface="+mn-ea"/>
                <a:cs typeface="+mn-cs"/>
              </a:defRPr>
            </a:lvl1pPr>
            <a:lvl2pPr marL="557784" indent="-228600" algn="l" defTabSz="457200" rtl="0" eaLnBrk="1" latinLnBrk="0" hangingPunct="1">
              <a:spcBef>
                <a:spcPct val="20000"/>
              </a:spcBef>
              <a:buClr>
                <a:schemeClr val="accent1"/>
              </a:buClr>
              <a:buSzPct val="95000"/>
              <a:buFont typeface="Rage Italic" pitchFamily="66" charset="0"/>
              <a:buChar char="0"/>
              <a:defRPr sz="2200" kern="1200">
                <a:solidFill>
                  <a:schemeClr val="tx1">
                    <a:lumMod val="75000"/>
                    <a:lumOff val="25000"/>
                  </a:schemeClr>
                </a:solidFill>
                <a:latin typeface="+mn-lt"/>
                <a:ea typeface="+mn-ea"/>
                <a:cs typeface="+mn-cs"/>
              </a:defRPr>
            </a:lvl2pPr>
            <a:lvl3pPr marL="822960" indent="-182880" algn="l" defTabSz="457200" rtl="0" eaLnBrk="1" latinLnBrk="0" hangingPunct="1">
              <a:spcBef>
                <a:spcPct val="20000"/>
              </a:spcBef>
              <a:buClr>
                <a:schemeClr val="accent1"/>
              </a:buClr>
              <a:buSzPct val="95000"/>
              <a:buFont typeface="Rage Italic" pitchFamily="66" charset="0"/>
              <a:buChar char="0"/>
              <a:defRPr sz="2000" kern="1200">
                <a:solidFill>
                  <a:schemeClr val="tx1">
                    <a:lumMod val="75000"/>
                    <a:lumOff val="25000"/>
                  </a:schemeClr>
                </a:solidFill>
                <a:latin typeface="+mn-lt"/>
                <a:ea typeface="+mn-ea"/>
                <a:cs typeface="+mn-cs"/>
              </a:defRPr>
            </a:lvl3pPr>
            <a:lvl4pPr marL="1097280" indent="-182880" algn="l" defTabSz="457200" rtl="0" eaLnBrk="1" latinLnBrk="0" hangingPunct="1">
              <a:spcBef>
                <a:spcPct val="20000"/>
              </a:spcBef>
              <a:buClr>
                <a:schemeClr val="accent1"/>
              </a:buClr>
              <a:buSzPct val="95000"/>
              <a:buFont typeface="Rage Italic" pitchFamily="66" charset="0"/>
              <a:buChar char="0"/>
              <a:defRPr sz="1600" kern="1200">
                <a:solidFill>
                  <a:schemeClr val="tx1">
                    <a:lumMod val="75000"/>
                    <a:lumOff val="25000"/>
                  </a:schemeClr>
                </a:solidFill>
                <a:latin typeface="+mn-lt"/>
                <a:ea typeface="+mn-ea"/>
                <a:cs typeface="+mn-cs"/>
              </a:defRPr>
            </a:lvl4pPr>
            <a:lvl5pPr marL="1417320" indent="-182880" algn="l" defTabSz="457200" rtl="0" eaLnBrk="1" latinLnBrk="0" hangingPunct="1">
              <a:spcBef>
                <a:spcPct val="20000"/>
              </a:spcBef>
              <a:buClr>
                <a:schemeClr val="accent1"/>
              </a:buClr>
              <a:buSzPct val="95000"/>
              <a:buFont typeface="Rage Italic" pitchFamily="66" charset="0"/>
              <a:buChar char="0"/>
              <a:defRPr sz="1400" kern="1200" baseline="0">
                <a:solidFill>
                  <a:schemeClr val="tx1">
                    <a:lumMod val="75000"/>
                    <a:lumOff val="25000"/>
                  </a:schemeClr>
                </a:solidFill>
                <a:latin typeface="+mn-lt"/>
                <a:ea typeface="+mn-ea"/>
                <a:cs typeface="+mn-cs"/>
              </a:defRPr>
            </a:lvl5pPr>
            <a:lvl6pPr marL="164592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6pPr>
            <a:lvl7pPr marL="192024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7pPr>
            <a:lvl8pPr marL="219456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8pPr>
            <a:lvl9pPr marL="246888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9pPr>
          </a:lstStyle>
          <a:p>
            <a:pPr marL="0" indent="0" algn="r">
              <a:buNone/>
            </a:pPr>
            <a:r>
              <a:rPr lang="it-IT" dirty="0" smtClean="0"/>
              <a:t>Dr Eleonora Grossi</a:t>
            </a:r>
          </a:p>
          <a:p>
            <a:pPr marL="0" indent="0" algn="r">
              <a:buNone/>
            </a:pPr>
            <a:r>
              <a:rPr lang="it-IT" sz="2000" dirty="0" smtClean="0"/>
              <a:t>Psicologa area Neuropsicologia clinica </a:t>
            </a:r>
          </a:p>
          <a:p>
            <a:pPr marL="0" indent="0" algn="r">
              <a:buNone/>
            </a:pPr>
            <a:r>
              <a:rPr lang="it-IT" sz="2000" dirty="0" smtClean="0"/>
              <a:t>Consulente e formatrice CTS</a:t>
            </a:r>
          </a:p>
          <a:p>
            <a:pPr marL="0" indent="0" algn="r">
              <a:buNone/>
            </a:pPr>
            <a:r>
              <a:rPr lang="it-IT" sz="2000" dirty="0" smtClean="0"/>
              <a:t>Mediatore Feuerstein</a:t>
            </a:r>
            <a:endParaRPr lang="it-IT" sz="2000" dirty="0"/>
          </a:p>
        </p:txBody>
      </p:sp>
      <p:sp>
        <p:nvSpPr>
          <p:cNvPr id="7" name="Titolo 1"/>
          <p:cNvSpPr txBox="1">
            <a:spLocks/>
          </p:cNvSpPr>
          <p:nvPr/>
        </p:nvSpPr>
        <p:spPr>
          <a:xfrm>
            <a:off x="827798" y="1667514"/>
            <a:ext cx="7406640" cy="2117086"/>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8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it-IT" dirty="0" smtClean="0"/>
              <a:t>Buone Pratiche</a:t>
            </a:r>
            <a:endParaRPr lang="it-IT" dirty="0"/>
          </a:p>
        </p:txBody>
      </p:sp>
      <p:sp>
        <p:nvSpPr>
          <p:cNvPr id="5" name="Sottotitolo 2"/>
          <p:cNvSpPr txBox="1">
            <a:spLocks/>
          </p:cNvSpPr>
          <p:nvPr/>
        </p:nvSpPr>
        <p:spPr>
          <a:xfrm>
            <a:off x="270933" y="5105400"/>
            <a:ext cx="4593772" cy="1752600"/>
          </a:xfrm>
          <a:prstGeom prst="rect">
            <a:avLst/>
          </a:prstGeom>
        </p:spPr>
        <p:txBody>
          <a:bodyPr vert="horz" lIns="91440" tIns="45720" rIns="91440" bIns="45720" rtlCol="0">
            <a:normAutofit/>
          </a:bodyPr>
          <a:lstStyle>
            <a:lvl1pPr marL="228600" indent="-228600" algn="l" defTabSz="457200" rtl="0" eaLnBrk="1" latinLnBrk="0" hangingPunct="1">
              <a:spcBef>
                <a:spcPct val="20000"/>
              </a:spcBef>
              <a:buClr>
                <a:schemeClr val="accent1"/>
              </a:buClr>
              <a:buSzPct val="95000"/>
              <a:buFont typeface="Rage Italic" pitchFamily="66" charset="0"/>
              <a:buChar char="0"/>
              <a:defRPr sz="2400" kern="1200">
                <a:solidFill>
                  <a:schemeClr val="tx1">
                    <a:lumMod val="75000"/>
                    <a:lumOff val="25000"/>
                  </a:schemeClr>
                </a:solidFill>
                <a:latin typeface="+mn-lt"/>
                <a:ea typeface="+mn-ea"/>
                <a:cs typeface="+mn-cs"/>
              </a:defRPr>
            </a:lvl1pPr>
            <a:lvl2pPr marL="557784" indent="-228600" algn="l" defTabSz="457200" rtl="0" eaLnBrk="1" latinLnBrk="0" hangingPunct="1">
              <a:spcBef>
                <a:spcPct val="20000"/>
              </a:spcBef>
              <a:buClr>
                <a:schemeClr val="accent1"/>
              </a:buClr>
              <a:buSzPct val="95000"/>
              <a:buFont typeface="Rage Italic" pitchFamily="66" charset="0"/>
              <a:buChar char="0"/>
              <a:defRPr sz="2200" kern="1200">
                <a:solidFill>
                  <a:schemeClr val="tx1">
                    <a:lumMod val="75000"/>
                    <a:lumOff val="25000"/>
                  </a:schemeClr>
                </a:solidFill>
                <a:latin typeface="+mn-lt"/>
                <a:ea typeface="+mn-ea"/>
                <a:cs typeface="+mn-cs"/>
              </a:defRPr>
            </a:lvl2pPr>
            <a:lvl3pPr marL="822960" indent="-182880" algn="l" defTabSz="457200" rtl="0" eaLnBrk="1" latinLnBrk="0" hangingPunct="1">
              <a:spcBef>
                <a:spcPct val="20000"/>
              </a:spcBef>
              <a:buClr>
                <a:schemeClr val="accent1"/>
              </a:buClr>
              <a:buSzPct val="95000"/>
              <a:buFont typeface="Rage Italic" pitchFamily="66" charset="0"/>
              <a:buChar char="0"/>
              <a:defRPr sz="2000" kern="1200">
                <a:solidFill>
                  <a:schemeClr val="tx1">
                    <a:lumMod val="75000"/>
                    <a:lumOff val="25000"/>
                  </a:schemeClr>
                </a:solidFill>
                <a:latin typeface="+mn-lt"/>
                <a:ea typeface="+mn-ea"/>
                <a:cs typeface="+mn-cs"/>
              </a:defRPr>
            </a:lvl3pPr>
            <a:lvl4pPr marL="1097280" indent="-182880" algn="l" defTabSz="457200" rtl="0" eaLnBrk="1" latinLnBrk="0" hangingPunct="1">
              <a:spcBef>
                <a:spcPct val="20000"/>
              </a:spcBef>
              <a:buClr>
                <a:schemeClr val="accent1"/>
              </a:buClr>
              <a:buSzPct val="95000"/>
              <a:buFont typeface="Rage Italic" pitchFamily="66" charset="0"/>
              <a:buChar char="0"/>
              <a:defRPr sz="1600" kern="1200">
                <a:solidFill>
                  <a:schemeClr val="tx1">
                    <a:lumMod val="75000"/>
                    <a:lumOff val="25000"/>
                  </a:schemeClr>
                </a:solidFill>
                <a:latin typeface="+mn-lt"/>
                <a:ea typeface="+mn-ea"/>
                <a:cs typeface="+mn-cs"/>
              </a:defRPr>
            </a:lvl4pPr>
            <a:lvl5pPr marL="1417320" indent="-182880" algn="l" defTabSz="457200" rtl="0" eaLnBrk="1" latinLnBrk="0" hangingPunct="1">
              <a:spcBef>
                <a:spcPct val="20000"/>
              </a:spcBef>
              <a:buClr>
                <a:schemeClr val="accent1"/>
              </a:buClr>
              <a:buSzPct val="95000"/>
              <a:buFont typeface="Rage Italic" pitchFamily="66" charset="0"/>
              <a:buChar char="0"/>
              <a:defRPr sz="1400" kern="1200" baseline="0">
                <a:solidFill>
                  <a:schemeClr val="tx1">
                    <a:lumMod val="75000"/>
                    <a:lumOff val="25000"/>
                  </a:schemeClr>
                </a:solidFill>
                <a:latin typeface="+mn-lt"/>
                <a:ea typeface="+mn-ea"/>
                <a:cs typeface="+mn-cs"/>
              </a:defRPr>
            </a:lvl5pPr>
            <a:lvl6pPr marL="164592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6pPr>
            <a:lvl7pPr marL="192024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7pPr>
            <a:lvl8pPr marL="219456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8pPr>
            <a:lvl9pPr marL="246888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9pPr>
          </a:lstStyle>
          <a:p>
            <a:pPr marL="0" indent="0">
              <a:buNone/>
            </a:pPr>
            <a:r>
              <a:rPr lang="it-IT" dirty="0" smtClean="0"/>
              <a:t>Prof  Fiorella Messina</a:t>
            </a:r>
          </a:p>
          <a:p>
            <a:pPr marL="0" indent="0">
              <a:buNone/>
            </a:pPr>
            <a:r>
              <a:rPr lang="it-IT" sz="2000" dirty="0" smtClean="0"/>
              <a:t>Consulente e formatrice </a:t>
            </a:r>
          </a:p>
          <a:p>
            <a:pPr marL="0" indent="0">
              <a:buNone/>
            </a:pPr>
            <a:r>
              <a:rPr lang="it-IT" sz="2000" dirty="0" smtClean="0"/>
              <a:t>di Tecnologia Assistiva</a:t>
            </a:r>
          </a:p>
          <a:p>
            <a:pPr marL="0" indent="0">
              <a:buNone/>
            </a:pPr>
            <a:endParaRPr lang="it-IT" dirty="0" smtClean="0"/>
          </a:p>
          <a:p>
            <a:pPr marL="0" indent="0">
              <a:buNone/>
            </a:pPr>
            <a:endParaRPr lang="it-IT" sz="2000" dirty="0"/>
          </a:p>
        </p:txBody>
      </p:sp>
    </p:spTree>
    <p:extLst>
      <p:ext uri="{BB962C8B-B14F-4D97-AF65-F5344CB8AC3E}">
        <p14:creationId xmlns:p14="http://schemas.microsoft.com/office/powerpoint/2010/main" val="961571148"/>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z="4000" dirty="0" smtClean="0"/>
              <a:t>Una prova di pensiero ad alta voce</a:t>
            </a:r>
            <a:endParaRPr lang="it-IT" sz="4000" dirty="0"/>
          </a:p>
        </p:txBody>
      </p:sp>
      <p:sp>
        <p:nvSpPr>
          <p:cNvPr id="4" name="Segnaposto contenuto 3"/>
          <p:cNvSpPr>
            <a:spLocks noGrp="1"/>
          </p:cNvSpPr>
          <p:nvPr>
            <p:ph idx="1"/>
          </p:nvPr>
        </p:nvSpPr>
        <p:spPr/>
        <p:txBody>
          <a:bodyPr/>
          <a:lstStyle/>
          <a:p>
            <a:pPr marL="0" indent="0">
              <a:buNone/>
            </a:pPr>
            <a:r>
              <a:rPr lang="it-IT" dirty="0" smtClean="0"/>
              <a:t>I processi percettivi forniscono l’apparenza delle figure: ma se si sono menzionati </a:t>
            </a:r>
            <a:r>
              <a:rPr lang="it-IT" b="1" dirty="0" smtClean="0"/>
              <a:t>NOMI</a:t>
            </a:r>
            <a:r>
              <a:rPr lang="it-IT" dirty="0" smtClean="0"/>
              <a:t> o altre proprietà tipiche di queste figure questi sono il risultato di un ulteriore processo di ragionamento:</a:t>
            </a:r>
          </a:p>
          <a:p>
            <a:pPr marL="0" indent="0" algn="ctr">
              <a:buNone/>
            </a:pPr>
            <a:r>
              <a:rPr lang="it-IT" dirty="0"/>
              <a:t>	</a:t>
            </a:r>
            <a:r>
              <a:rPr lang="it-IT" dirty="0" smtClean="0"/>
              <a:t>la </a:t>
            </a:r>
            <a:r>
              <a:rPr lang="it-IT" b="1" dirty="0" smtClean="0"/>
              <a:t>CATEGORIZZAZIONE</a:t>
            </a:r>
          </a:p>
          <a:p>
            <a:pPr marL="0" indent="0">
              <a:buNone/>
            </a:pPr>
            <a:r>
              <a:rPr lang="it-IT" dirty="0"/>
              <a:t>c</a:t>
            </a:r>
            <a:r>
              <a:rPr lang="it-IT" dirty="0" smtClean="0"/>
              <a:t>he consente di ricondurre un esemplare a una famiglia e permette di attribuire alcune caratteristiche tipiche dell’intera famiglia all’esemplare (anche se non direttamente osservate in </a:t>
            </a:r>
            <a:r>
              <a:rPr lang="it-IT" dirty="0" smtClean="0"/>
              <a:t>esso)</a:t>
            </a:r>
            <a:endParaRPr lang="it-IT" dirty="0"/>
          </a:p>
        </p:txBody>
      </p:sp>
    </p:spTree>
    <p:extLst>
      <p:ext uri="{BB962C8B-B14F-4D97-AF65-F5344CB8AC3E}">
        <p14:creationId xmlns:p14="http://schemas.microsoft.com/office/powerpoint/2010/main" val="5665631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z="4000" dirty="0" smtClean="0"/>
              <a:t>Una prova di pensiero ad alta voce</a:t>
            </a:r>
            <a:endParaRPr lang="it-IT" sz="4000" dirty="0"/>
          </a:p>
        </p:txBody>
      </p:sp>
      <p:sp>
        <p:nvSpPr>
          <p:cNvPr id="4" name="Segnaposto contenuto 3"/>
          <p:cNvSpPr>
            <a:spLocks noGrp="1"/>
          </p:cNvSpPr>
          <p:nvPr>
            <p:ph idx="1"/>
          </p:nvPr>
        </p:nvSpPr>
        <p:spPr/>
        <p:txBody>
          <a:bodyPr>
            <a:normAutofit fontScale="92500" lnSpcReduction="20000"/>
          </a:bodyPr>
          <a:lstStyle/>
          <a:p>
            <a:pPr marL="0" indent="0">
              <a:buNone/>
            </a:pPr>
            <a:r>
              <a:rPr lang="it-IT" dirty="0" smtClean="0"/>
              <a:t>Nasce dall’interazione tra </a:t>
            </a:r>
            <a:r>
              <a:rPr lang="it-IT" b="1" dirty="0" smtClean="0"/>
              <a:t>PERCEZIONE</a:t>
            </a:r>
            <a:r>
              <a:rPr lang="it-IT" dirty="0" smtClean="0"/>
              <a:t> (che non è un processo di pensiero) e </a:t>
            </a:r>
            <a:r>
              <a:rPr lang="it-IT" b="1" dirty="0" smtClean="0"/>
              <a:t>MEMORIA A LUNGO TERMINE </a:t>
            </a:r>
            <a:r>
              <a:rPr lang="it-IT" dirty="0" smtClean="0"/>
              <a:t>(struttura di pensiero).</a:t>
            </a:r>
          </a:p>
          <a:p>
            <a:pPr marL="0" indent="0">
              <a:buNone/>
            </a:pPr>
            <a:endParaRPr lang="it-IT" dirty="0"/>
          </a:p>
          <a:p>
            <a:pPr marL="0" indent="0">
              <a:buNone/>
            </a:pPr>
            <a:r>
              <a:rPr lang="it-IT" dirty="0" smtClean="0"/>
              <a:t>Anche la categorizzazione è un processo implicito; è improbabile che nell’esercizio precedente abbiate detto o scritto: “dunque, riconosco quella figura come quadrato perché condivide con altri quadrati le stesse caratteristiche…..lati…..angoli…..</a:t>
            </a:r>
          </a:p>
          <a:p>
            <a:pPr marL="0" indent="0">
              <a:buNone/>
            </a:pPr>
            <a:endParaRPr lang="it-IT" dirty="0"/>
          </a:p>
          <a:p>
            <a:pPr marL="0" indent="0">
              <a:buNone/>
            </a:pPr>
            <a:r>
              <a:rPr lang="it-IT" dirty="0" smtClean="0"/>
              <a:t>È un processo che ci permette di inferire alcune informazioni a partire da altre e attribuire un valore di verità</a:t>
            </a:r>
            <a:endParaRPr lang="it-IT" dirty="0"/>
          </a:p>
        </p:txBody>
      </p:sp>
    </p:spTree>
    <p:extLst>
      <p:ext uri="{BB962C8B-B14F-4D97-AF65-F5344CB8AC3E}">
        <p14:creationId xmlns:p14="http://schemas.microsoft.com/office/powerpoint/2010/main" val="3255576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z="4000" dirty="0" smtClean="0"/>
              <a:t>A cosa serve la categorizzazione</a:t>
            </a:r>
            <a:endParaRPr lang="it-IT" sz="4000" dirty="0"/>
          </a:p>
        </p:txBody>
      </p:sp>
      <p:sp>
        <p:nvSpPr>
          <p:cNvPr id="4" name="Segnaposto contenuto 3"/>
          <p:cNvSpPr>
            <a:spLocks noGrp="1"/>
          </p:cNvSpPr>
          <p:nvPr>
            <p:ph idx="1"/>
          </p:nvPr>
        </p:nvSpPr>
        <p:spPr/>
        <p:txBody>
          <a:bodyPr>
            <a:normAutofit/>
          </a:bodyPr>
          <a:lstStyle/>
          <a:p>
            <a:pPr marL="457200" indent="-457200">
              <a:buAutoNum type="arabicPeriod"/>
            </a:pPr>
            <a:r>
              <a:rPr lang="it-IT" dirty="0"/>
              <a:t>S</a:t>
            </a:r>
            <a:r>
              <a:rPr lang="it-IT" dirty="0" smtClean="0"/>
              <a:t>emplificare: si tolgono le informazioni che la percezione fornisce al pensiero (es: addetto alle pulizie)</a:t>
            </a:r>
          </a:p>
          <a:p>
            <a:pPr marL="457200" indent="-457200">
              <a:buAutoNum type="arabicPeriod"/>
            </a:pPr>
            <a:r>
              <a:rPr lang="it-IT" dirty="0" smtClean="0"/>
              <a:t>Inferire per deduzione: si aggiungono informazioni concettuali alle scene che percepiamo (es: addetto alle pulizie in caso di processo)</a:t>
            </a:r>
          </a:p>
          <a:p>
            <a:pPr marL="457200" indent="-457200">
              <a:buAutoNum type="arabicPeriod"/>
            </a:pPr>
            <a:r>
              <a:rPr lang="it-IT" dirty="0" smtClean="0"/>
              <a:t>Inferire per induzione: alcuni attributi percepiti nell’oggetto e non presenti nel concetto sono attribuiti al concetto (es: gatto </a:t>
            </a:r>
            <a:r>
              <a:rPr lang="it-IT" dirty="0"/>
              <a:t>senza zampa)</a:t>
            </a:r>
          </a:p>
        </p:txBody>
      </p:sp>
    </p:spTree>
    <p:extLst>
      <p:ext uri="{BB962C8B-B14F-4D97-AF65-F5344CB8AC3E}">
        <p14:creationId xmlns:p14="http://schemas.microsoft.com/office/powerpoint/2010/main" val="6308831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51280" y="0"/>
            <a:ext cx="8041440" cy="1442674"/>
          </a:xfrm>
        </p:spPr>
        <p:txBody>
          <a:bodyPr/>
          <a:lstStyle/>
          <a:p>
            <a:r>
              <a:rPr lang="it-IT" sz="4000" dirty="0" smtClean="0"/>
              <a:t>Come avviene la categorizzazione</a:t>
            </a:r>
            <a:endParaRPr lang="it-IT" sz="4000" dirty="0"/>
          </a:p>
        </p:txBody>
      </p:sp>
      <p:sp>
        <p:nvSpPr>
          <p:cNvPr id="4" name="Segnaposto contenuto 3"/>
          <p:cNvSpPr>
            <a:spLocks noGrp="1"/>
          </p:cNvSpPr>
          <p:nvPr>
            <p:ph idx="1"/>
          </p:nvPr>
        </p:nvSpPr>
        <p:spPr/>
        <p:txBody>
          <a:bodyPr>
            <a:normAutofit/>
          </a:bodyPr>
          <a:lstStyle/>
          <a:p>
            <a:pPr marL="457200" indent="-457200">
              <a:buAutoNum type="arabicPeriod"/>
            </a:pPr>
            <a:r>
              <a:rPr lang="it-IT" dirty="0" smtClean="0"/>
              <a:t>Livelli orizzontali</a:t>
            </a:r>
            <a:endParaRPr lang="it-IT" dirty="0"/>
          </a:p>
        </p:txBody>
      </p:sp>
      <p:pic>
        <p:nvPicPr>
          <p:cNvPr id="3" name="Immagine 2"/>
          <p:cNvPicPr>
            <a:picLocks noChangeAspect="1"/>
          </p:cNvPicPr>
          <p:nvPr/>
        </p:nvPicPr>
        <p:blipFill>
          <a:blip r:embed="rId2"/>
          <a:stretch>
            <a:fillRect/>
          </a:stretch>
        </p:blipFill>
        <p:spPr>
          <a:xfrm>
            <a:off x="135467" y="1032570"/>
            <a:ext cx="8652933" cy="5571430"/>
          </a:xfrm>
          <a:prstGeom prst="rect">
            <a:avLst/>
          </a:prstGeom>
        </p:spPr>
      </p:pic>
    </p:spTree>
    <p:extLst>
      <p:ext uri="{BB962C8B-B14F-4D97-AF65-F5344CB8AC3E}">
        <p14:creationId xmlns:p14="http://schemas.microsoft.com/office/powerpoint/2010/main" val="31169007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51280" y="0"/>
            <a:ext cx="8041440" cy="1442674"/>
          </a:xfrm>
        </p:spPr>
        <p:txBody>
          <a:bodyPr/>
          <a:lstStyle/>
          <a:p>
            <a:r>
              <a:rPr lang="it-IT" sz="4000" dirty="0" smtClean="0"/>
              <a:t>Come avviene la categorizzazione</a:t>
            </a:r>
            <a:endParaRPr lang="it-IT" sz="4000" dirty="0"/>
          </a:p>
        </p:txBody>
      </p:sp>
      <p:sp>
        <p:nvSpPr>
          <p:cNvPr id="4" name="Segnaposto contenuto 3"/>
          <p:cNvSpPr>
            <a:spLocks noGrp="1"/>
          </p:cNvSpPr>
          <p:nvPr>
            <p:ph idx="1"/>
          </p:nvPr>
        </p:nvSpPr>
        <p:spPr/>
        <p:txBody>
          <a:bodyPr>
            <a:normAutofit/>
          </a:bodyPr>
          <a:lstStyle/>
          <a:p>
            <a:pPr marL="457200" indent="-457200">
              <a:buAutoNum type="arabicPeriod"/>
            </a:pPr>
            <a:r>
              <a:rPr lang="it-IT" dirty="0" smtClean="0"/>
              <a:t>Livelli orizzontali</a:t>
            </a:r>
            <a:endParaRPr lang="it-IT" dirty="0"/>
          </a:p>
        </p:txBody>
      </p:sp>
      <p:pic>
        <p:nvPicPr>
          <p:cNvPr id="5" name="Immagine 4"/>
          <p:cNvPicPr>
            <a:picLocks noChangeAspect="1"/>
          </p:cNvPicPr>
          <p:nvPr/>
        </p:nvPicPr>
        <p:blipFill>
          <a:blip r:embed="rId2"/>
          <a:stretch>
            <a:fillRect/>
          </a:stretch>
        </p:blipFill>
        <p:spPr>
          <a:xfrm>
            <a:off x="551280" y="1157012"/>
            <a:ext cx="7971353" cy="5171380"/>
          </a:xfrm>
          <a:prstGeom prst="rect">
            <a:avLst/>
          </a:prstGeom>
        </p:spPr>
      </p:pic>
    </p:spTree>
    <p:extLst>
      <p:ext uri="{BB962C8B-B14F-4D97-AF65-F5344CB8AC3E}">
        <p14:creationId xmlns:p14="http://schemas.microsoft.com/office/powerpoint/2010/main" val="31444063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51280" y="0"/>
            <a:ext cx="8041440" cy="1442674"/>
          </a:xfrm>
        </p:spPr>
        <p:txBody>
          <a:bodyPr/>
          <a:lstStyle/>
          <a:p>
            <a:r>
              <a:rPr lang="it-IT" sz="4000" dirty="0" smtClean="0"/>
              <a:t>Come avviene la categorizzazione</a:t>
            </a:r>
            <a:endParaRPr lang="it-IT" sz="4000" dirty="0"/>
          </a:p>
        </p:txBody>
      </p:sp>
      <p:sp>
        <p:nvSpPr>
          <p:cNvPr id="4" name="Segnaposto contenuto 3"/>
          <p:cNvSpPr>
            <a:spLocks noGrp="1"/>
          </p:cNvSpPr>
          <p:nvPr>
            <p:ph idx="1"/>
          </p:nvPr>
        </p:nvSpPr>
        <p:spPr/>
        <p:txBody>
          <a:bodyPr>
            <a:normAutofit/>
          </a:bodyPr>
          <a:lstStyle/>
          <a:p>
            <a:pPr marL="457200" indent="-457200">
              <a:buAutoNum type="arabicPeriod"/>
            </a:pPr>
            <a:r>
              <a:rPr lang="it-IT" dirty="0" smtClean="0"/>
              <a:t>Livelli orizzontali: dettagli, categorie simili</a:t>
            </a:r>
          </a:p>
          <a:p>
            <a:pPr marL="457200" indent="-457200">
              <a:buAutoNum type="arabicPeriod"/>
            </a:pPr>
            <a:r>
              <a:rPr lang="it-IT" dirty="0" smtClean="0"/>
              <a:t>Livelli verticali: sequenzialità, ordine stabile</a:t>
            </a:r>
            <a:endParaRPr lang="it-IT" dirty="0"/>
          </a:p>
        </p:txBody>
      </p:sp>
    </p:spTree>
    <p:extLst>
      <p:ext uri="{BB962C8B-B14F-4D97-AF65-F5344CB8AC3E}">
        <p14:creationId xmlns:p14="http://schemas.microsoft.com/office/powerpoint/2010/main" val="20101893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228600"/>
            <a:ext cx="9144000" cy="868362"/>
          </a:xfrm>
        </p:spPr>
        <p:txBody>
          <a:bodyPr>
            <a:normAutofit/>
          </a:bodyPr>
          <a:lstStyle/>
          <a:p>
            <a:pPr algn="ctr"/>
            <a:r>
              <a:rPr lang="it-IT" sz="3200" dirty="0" smtClean="0"/>
              <a:t>Analizzare gli indici testuali</a:t>
            </a:r>
            <a:endParaRPr lang="it-IT" sz="3200" dirty="0"/>
          </a:p>
        </p:txBody>
      </p:sp>
      <p:cxnSp>
        <p:nvCxnSpPr>
          <p:cNvPr id="6" name="Straight Connector 5"/>
          <p:cNvCxnSpPr/>
          <p:nvPr/>
        </p:nvCxnSpPr>
        <p:spPr>
          <a:xfrm>
            <a:off x="228600" y="990600"/>
            <a:ext cx="87630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304800" y="1219200"/>
            <a:ext cx="8305800" cy="2800767"/>
          </a:xfrm>
          <a:prstGeom prst="rect">
            <a:avLst/>
          </a:prstGeom>
          <a:noFill/>
        </p:spPr>
        <p:txBody>
          <a:bodyPr wrap="square" rtlCol="0">
            <a:spAutoFit/>
          </a:bodyPr>
          <a:lstStyle/>
          <a:p>
            <a:pPr fontAlgn="base"/>
            <a:r>
              <a:rPr lang="it-IT" sz="1600" dirty="0" smtClean="0"/>
              <a:t>Gli </a:t>
            </a:r>
            <a:r>
              <a:rPr lang="it-IT" sz="1600" b="1" dirty="0" smtClean="0"/>
              <a:t>indici testuali </a:t>
            </a:r>
            <a:r>
              <a:rPr lang="it-IT" sz="1600" dirty="0" smtClean="0"/>
              <a:t>sono tutti quei riferimenti presenti nel libro che permettono di anticipare ed organizzare i contenuti, consentendo di coglierli senza necessariamente dover leggere l’intero testo. Essi velocizzano l’accesso ai contenuti. Attivano conoscenze pregresse e permettono di fare ipotesi e previsioni, facilitando quindi la comprensione del testo. Sono utili per ripassare, rivedere gli appunti, creare mappe e schemi.</a:t>
            </a:r>
          </a:p>
          <a:p>
            <a:pPr fontAlgn="base"/>
            <a:endParaRPr lang="it-IT" sz="1600" dirty="0" smtClean="0"/>
          </a:p>
          <a:p>
            <a:pPr fontAlgn="base">
              <a:buFont typeface="Arial" pitchFamily="34" charset="0"/>
              <a:buChar char="•"/>
            </a:pPr>
            <a:r>
              <a:rPr lang="it-IT" sz="1600" dirty="0" smtClean="0"/>
              <a:t>immagini, </a:t>
            </a:r>
          </a:p>
          <a:p>
            <a:pPr fontAlgn="base">
              <a:buFont typeface="Arial" pitchFamily="34" charset="0"/>
              <a:buChar char="•"/>
            </a:pPr>
            <a:r>
              <a:rPr lang="it-IT" sz="1600" dirty="0" smtClean="0"/>
              <a:t>titoli, </a:t>
            </a:r>
          </a:p>
          <a:p>
            <a:pPr fontAlgn="base">
              <a:buFont typeface="Arial" pitchFamily="34" charset="0"/>
              <a:buChar char="•"/>
            </a:pPr>
            <a:r>
              <a:rPr lang="it-IT" sz="1600" dirty="0" smtClean="0"/>
              <a:t>sottotitoli, </a:t>
            </a:r>
          </a:p>
          <a:p>
            <a:pPr fontAlgn="base">
              <a:buFont typeface="Arial" pitchFamily="34" charset="0"/>
              <a:buChar char="•"/>
            </a:pPr>
            <a:r>
              <a:rPr lang="it-IT" sz="1600" dirty="0" smtClean="0"/>
              <a:t>parole in grassetto, </a:t>
            </a:r>
          </a:p>
          <a:p>
            <a:pPr fontAlgn="base">
              <a:buFont typeface="Arial" pitchFamily="34" charset="0"/>
              <a:buChar char="•"/>
            </a:pPr>
            <a:r>
              <a:rPr lang="it-IT" sz="1600" dirty="0" smtClean="0"/>
              <a:t>box </a:t>
            </a:r>
          </a:p>
        </p:txBody>
      </p:sp>
      <p:pic>
        <p:nvPicPr>
          <p:cNvPr id="39939" name="Picture 3"/>
          <p:cNvPicPr>
            <a:picLocks noChangeAspect="1" noChangeArrowheads="1"/>
          </p:cNvPicPr>
          <p:nvPr/>
        </p:nvPicPr>
        <p:blipFill>
          <a:blip r:embed="rId3"/>
          <a:srcRect/>
          <a:stretch>
            <a:fillRect/>
          </a:stretch>
        </p:blipFill>
        <p:spPr bwMode="auto">
          <a:xfrm>
            <a:off x="3657600" y="3352800"/>
            <a:ext cx="4855455" cy="3067050"/>
          </a:xfrm>
          <a:prstGeom prst="rect">
            <a:avLst/>
          </a:prstGeom>
          <a:noFill/>
          <a:ln w="3175">
            <a:solidFill>
              <a:schemeClr val="tx1"/>
            </a:solidFill>
            <a:miter lim="800000"/>
            <a:headEnd/>
            <a:tailEnd/>
          </a:ln>
          <a:effectLst>
            <a:outerShdw blurRad="50800" dist="38100" dir="2700000" algn="tl" rotWithShape="0">
              <a:prstClr val="black">
                <a:alpha val="40000"/>
              </a:prstClr>
            </a:outerShdw>
          </a:effectLst>
        </p:spPr>
      </p:pic>
      <p:sp>
        <p:nvSpPr>
          <p:cNvPr id="2" name="CasellaDiTesto 1"/>
          <p:cNvSpPr txBox="1"/>
          <p:nvPr/>
        </p:nvSpPr>
        <p:spPr>
          <a:xfrm>
            <a:off x="507999" y="245533"/>
            <a:ext cx="308535" cy="369332"/>
          </a:xfrm>
          <a:prstGeom prst="rect">
            <a:avLst/>
          </a:prstGeom>
          <a:noFill/>
        </p:spPr>
        <p:txBody>
          <a:bodyPr wrap="none" rtlCol="0">
            <a:spAutoFit/>
          </a:bodyPr>
          <a:lstStyle/>
          <a:p>
            <a:r>
              <a:rPr lang="it-IT" dirty="0" err="1" smtClean="0"/>
              <a:t>F</a:t>
            </a:r>
            <a:endParaRPr lang="it-IT" dirty="0"/>
          </a:p>
        </p:txBody>
      </p:sp>
    </p:spTree>
    <p:extLst>
      <p:ext uri="{BB962C8B-B14F-4D97-AF65-F5344CB8AC3E}">
        <p14:creationId xmlns:p14="http://schemas.microsoft.com/office/powerpoint/2010/main" val="13501526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228600"/>
            <a:ext cx="9144000" cy="868362"/>
          </a:xfrm>
        </p:spPr>
        <p:txBody>
          <a:bodyPr>
            <a:normAutofit/>
          </a:bodyPr>
          <a:lstStyle/>
          <a:p>
            <a:pPr algn="ctr"/>
            <a:r>
              <a:rPr lang="it-IT" sz="3200" dirty="0" smtClean="0"/>
              <a:t>Gli organizzatori anticipati</a:t>
            </a:r>
            <a:endParaRPr lang="it-IT" sz="3200" dirty="0"/>
          </a:p>
        </p:txBody>
      </p:sp>
      <p:cxnSp>
        <p:nvCxnSpPr>
          <p:cNvPr id="6" name="Straight Connector 5"/>
          <p:cNvCxnSpPr/>
          <p:nvPr/>
        </p:nvCxnSpPr>
        <p:spPr>
          <a:xfrm>
            <a:off x="228600" y="990600"/>
            <a:ext cx="87630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304800" y="1219200"/>
            <a:ext cx="8305800" cy="4031873"/>
          </a:xfrm>
          <a:prstGeom prst="rect">
            <a:avLst/>
          </a:prstGeom>
          <a:noFill/>
        </p:spPr>
        <p:txBody>
          <a:bodyPr wrap="square" rtlCol="0">
            <a:spAutoFit/>
          </a:bodyPr>
          <a:lstStyle/>
          <a:p>
            <a:r>
              <a:rPr lang="it-IT" sz="1600" b="1" dirty="0" smtClean="0"/>
              <a:t>Organizzatori anticipati= </a:t>
            </a:r>
            <a:r>
              <a:rPr lang="it-IT" sz="1600" dirty="0" smtClean="0"/>
              <a:t>informazioni verbali o visive fornite all’alunno prima del materiale da studiare (Ausubel, 1968)</a:t>
            </a:r>
          </a:p>
          <a:p>
            <a:endParaRPr lang="it-IT" sz="1600" dirty="0" smtClean="0"/>
          </a:p>
          <a:p>
            <a:r>
              <a:rPr lang="it-IT" sz="1600" b="1" dirty="0" smtClean="0"/>
              <a:t>Utili per</a:t>
            </a:r>
          </a:p>
          <a:p>
            <a:pPr>
              <a:buFont typeface="Arial" pitchFamily="34" charset="0"/>
              <a:buChar char="•"/>
            </a:pPr>
            <a:r>
              <a:rPr lang="it-IT" sz="1600" dirty="0" smtClean="0"/>
              <a:t>Attivare </a:t>
            </a:r>
            <a:r>
              <a:rPr lang="it-IT" sz="1600" b="1" dirty="0" smtClean="0"/>
              <a:t>conoscenze pregresse </a:t>
            </a:r>
            <a:r>
              <a:rPr lang="it-IT" sz="1600" dirty="0" smtClean="0"/>
              <a:t>(cosa so sull’argomento)</a:t>
            </a:r>
          </a:p>
          <a:p>
            <a:pPr>
              <a:buFont typeface="Arial" pitchFamily="34" charset="0"/>
              <a:buChar char="•"/>
            </a:pPr>
            <a:r>
              <a:rPr lang="it-IT" sz="1600" dirty="0" smtClean="0"/>
              <a:t>Introdurre l’argomento di studio (faccio ipotesi sui contenuti)</a:t>
            </a:r>
          </a:p>
          <a:p>
            <a:pPr>
              <a:buFont typeface="Arial" pitchFamily="34" charset="0"/>
              <a:buChar char="•"/>
            </a:pPr>
            <a:r>
              <a:rPr lang="it-IT" sz="1600" dirty="0" smtClean="0"/>
              <a:t>Evidenziare le relazioni tra i concetti</a:t>
            </a:r>
          </a:p>
          <a:p>
            <a:pPr>
              <a:buFont typeface="Arial" pitchFamily="34" charset="0"/>
              <a:buChar char="•"/>
            </a:pPr>
            <a:r>
              <a:rPr lang="it-IT" sz="1600" dirty="0" smtClean="0"/>
              <a:t>Fornire rappresentazioni concrete per strutturare idee astratte e aiutare gli studenti a vedere la gerarchia o la sequenza dei concetti</a:t>
            </a:r>
            <a:endParaRPr lang="it-IT" sz="1600" b="1" dirty="0" smtClean="0"/>
          </a:p>
          <a:p>
            <a:pPr>
              <a:buFont typeface="Arial" pitchFamily="34" charset="0"/>
              <a:buChar char="•"/>
            </a:pPr>
            <a:endParaRPr lang="it-IT" sz="1600" b="1" dirty="0" smtClean="0"/>
          </a:p>
          <a:p>
            <a:r>
              <a:rPr lang="it-IT" sz="1600" b="1" dirty="0" smtClean="0"/>
              <a:t>Tipologie principali</a:t>
            </a:r>
          </a:p>
          <a:p>
            <a:pPr>
              <a:buFont typeface="Arial" pitchFamily="34" charset="0"/>
              <a:buChar char="•"/>
            </a:pPr>
            <a:r>
              <a:rPr lang="it-IT" sz="1600" dirty="0" smtClean="0"/>
              <a:t>diagrammi causa-effetto</a:t>
            </a:r>
          </a:p>
          <a:p>
            <a:pPr>
              <a:buFont typeface="Arial" pitchFamily="34" charset="0"/>
              <a:buChar char="•"/>
            </a:pPr>
            <a:r>
              <a:rPr lang="it-IT" sz="1600" dirty="0" smtClean="0"/>
              <a:t>grafici di sequenza</a:t>
            </a:r>
          </a:p>
          <a:p>
            <a:pPr>
              <a:buFont typeface="Arial" pitchFamily="34" charset="0"/>
              <a:buChar char="•"/>
            </a:pPr>
            <a:r>
              <a:rPr lang="it-IT" sz="1600" dirty="0" smtClean="0"/>
              <a:t>grafici dell’idea principale e dei dettagli</a:t>
            </a:r>
          </a:p>
          <a:p>
            <a:pPr>
              <a:buFont typeface="Arial" pitchFamily="34" charset="0"/>
              <a:buChar char="•"/>
            </a:pPr>
            <a:r>
              <a:rPr lang="it-IT" sz="1600" dirty="0" smtClean="0"/>
              <a:t>diagrammi di confronto</a:t>
            </a:r>
          </a:p>
          <a:p>
            <a:pPr>
              <a:buFont typeface="Arial" pitchFamily="34" charset="0"/>
              <a:buChar char="•"/>
            </a:pPr>
            <a:r>
              <a:rPr lang="it-IT" sz="1600" dirty="0" smtClean="0"/>
              <a:t>linee del tempo</a:t>
            </a:r>
          </a:p>
        </p:txBody>
      </p:sp>
      <p:sp>
        <p:nvSpPr>
          <p:cNvPr id="7" name="CasellaDiTesto 6"/>
          <p:cNvSpPr txBox="1"/>
          <p:nvPr/>
        </p:nvSpPr>
        <p:spPr>
          <a:xfrm>
            <a:off x="507999" y="245533"/>
            <a:ext cx="308535" cy="369332"/>
          </a:xfrm>
          <a:prstGeom prst="rect">
            <a:avLst/>
          </a:prstGeom>
          <a:noFill/>
        </p:spPr>
        <p:txBody>
          <a:bodyPr wrap="none" rtlCol="0">
            <a:spAutoFit/>
          </a:bodyPr>
          <a:lstStyle/>
          <a:p>
            <a:r>
              <a:rPr lang="it-IT" dirty="0" err="1" smtClean="0"/>
              <a:t>F</a:t>
            </a:r>
            <a:endParaRPr lang="it-IT" dirty="0"/>
          </a:p>
        </p:txBody>
      </p:sp>
    </p:spTree>
    <p:extLst>
      <p:ext uri="{BB962C8B-B14F-4D97-AF65-F5344CB8AC3E}">
        <p14:creationId xmlns:p14="http://schemas.microsoft.com/office/powerpoint/2010/main" val="42074888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228600"/>
            <a:ext cx="9144000" cy="868362"/>
          </a:xfrm>
        </p:spPr>
        <p:txBody>
          <a:bodyPr>
            <a:normAutofit/>
          </a:bodyPr>
          <a:lstStyle/>
          <a:p>
            <a:pPr algn="ctr"/>
            <a:r>
              <a:rPr lang="it-IT" sz="3200" dirty="0" smtClean="0"/>
              <a:t>Alcuni esempi</a:t>
            </a:r>
            <a:endParaRPr lang="it-IT" sz="3200" dirty="0"/>
          </a:p>
        </p:txBody>
      </p:sp>
      <p:cxnSp>
        <p:nvCxnSpPr>
          <p:cNvPr id="6" name="Straight Connector 5"/>
          <p:cNvCxnSpPr/>
          <p:nvPr/>
        </p:nvCxnSpPr>
        <p:spPr>
          <a:xfrm>
            <a:off x="228600" y="990600"/>
            <a:ext cx="87630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304800" y="1219200"/>
            <a:ext cx="8305800" cy="338554"/>
          </a:xfrm>
          <a:prstGeom prst="rect">
            <a:avLst/>
          </a:prstGeom>
          <a:noFill/>
        </p:spPr>
        <p:txBody>
          <a:bodyPr wrap="square" rtlCol="0">
            <a:spAutoFit/>
          </a:bodyPr>
          <a:lstStyle/>
          <a:p>
            <a:r>
              <a:rPr lang="it-IT" sz="1600" dirty="0" smtClean="0">
                <a:hlinkClick r:id="rId3"/>
              </a:rPr>
              <a:t>App Tools4Students</a:t>
            </a:r>
            <a:endParaRPr lang="it-IT" sz="1600" dirty="0" smtClean="0"/>
          </a:p>
        </p:txBody>
      </p:sp>
      <p:pic>
        <p:nvPicPr>
          <p:cNvPr id="7" name="Picture 3"/>
          <p:cNvPicPr>
            <a:picLocks noChangeAspect="1" noChangeArrowheads="1"/>
          </p:cNvPicPr>
          <p:nvPr/>
        </p:nvPicPr>
        <p:blipFill>
          <a:blip r:embed="rId4" cstate="print"/>
          <a:srcRect/>
          <a:stretch>
            <a:fillRect/>
          </a:stretch>
        </p:blipFill>
        <p:spPr bwMode="auto">
          <a:xfrm>
            <a:off x="634999" y="1828799"/>
            <a:ext cx="3007591" cy="2579578"/>
          </a:xfrm>
          <a:prstGeom prst="rect">
            <a:avLst/>
          </a:prstGeom>
          <a:noFill/>
          <a:ln w="9525">
            <a:noFill/>
            <a:miter lim="800000"/>
            <a:headEnd/>
            <a:tailEnd/>
          </a:ln>
          <a:effectLst/>
        </p:spPr>
      </p:pic>
      <p:pic>
        <p:nvPicPr>
          <p:cNvPr id="8" name="Picture 2"/>
          <p:cNvPicPr>
            <a:picLocks noChangeAspect="1" noChangeArrowheads="1"/>
          </p:cNvPicPr>
          <p:nvPr/>
        </p:nvPicPr>
        <p:blipFill>
          <a:blip r:embed="rId5" cstate="print"/>
          <a:srcRect/>
          <a:stretch>
            <a:fillRect/>
          </a:stretch>
        </p:blipFill>
        <p:spPr bwMode="auto">
          <a:xfrm>
            <a:off x="4381500" y="1828799"/>
            <a:ext cx="3489744" cy="2579578"/>
          </a:xfrm>
          <a:prstGeom prst="rect">
            <a:avLst/>
          </a:prstGeom>
          <a:noFill/>
          <a:ln w="9525">
            <a:noFill/>
            <a:miter lim="800000"/>
            <a:headEnd/>
            <a:tailEnd/>
          </a:ln>
          <a:effectLst/>
        </p:spPr>
      </p:pic>
      <p:pic>
        <p:nvPicPr>
          <p:cNvPr id="9" name="Picture 2"/>
          <p:cNvPicPr>
            <a:picLocks noChangeAspect="1" noChangeArrowheads="1"/>
          </p:cNvPicPr>
          <p:nvPr/>
        </p:nvPicPr>
        <p:blipFill>
          <a:blip r:embed="rId6"/>
          <a:srcRect t="8334"/>
          <a:stretch>
            <a:fillRect/>
          </a:stretch>
        </p:blipFill>
        <p:spPr bwMode="auto">
          <a:xfrm>
            <a:off x="457200" y="4659788"/>
            <a:ext cx="2644458" cy="1818065"/>
          </a:xfrm>
          <a:prstGeom prst="rect">
            <a:avLst/>
          </a:prstGeom>
          <a:noFill/>
          <a:ln w="9525">
            <a:noFill/>
            <a:miter lim="800000"/>
            <a:headEnd/>
            <a:tailEnd/>
          </a:ln>
          <a:effectLst/>
        </p:spPr>
      </p:pic>
      <p:pic>
        <p:nvPicPr>
          <p:cNvPr id="10" name="Picture 3"/>
          <p:cNvPicPr>
            <a:picLocks noChangeAspect="1" noChangeArrowheads="1"/>
          </p:cNvPicPr>
          <p:nvPr/>
        </p:nvPicPr>
        <p:blipFill>
          <a:blip r:embed="rId7"/>
          <a:srcRect/>
          <a:stretch>
            <a:fillRect/>
          </a:stretch>
        </p:blipFill>
        <p:spPr bwMode="auto">
          <a:xfrm>
            <a:off x="6510126" y="4953000"/>
            <a:ext cx="2197100" cy="1524853"/>
          </a:xfrm>
          <a:prstGeom prst="rect">
            <a:avLst/>
          </a:prstGeom>
          <a:noFill/>
          <a:ln w="3175">
            <a:solidFill>
              <a:schemeClr val="tx1"/>
            </a:solidFill>
            <a:miter lim="800000"/>
            <a:headEnd/>
            <a:tailEnd/>
          </a:ln>
          <a:effectLst/>
        </p:spPr>
      </p:pic>
      <p:sp>
        <p:nvSpPr>
          <p:cNvPr id="11" name="Rectangle 10"/>
          <p:cNvSpPr/>
          <p:nvPr/>
        </p:nvSpPr>
        <p:spPr>
          <a:xfrm>
            <a:off x="3236191" y="4783723"/>
            <a:ext cx="2290618" cy="338554"/>
          </a:xfrm>
          <a:prstGeom prst="rect">
            <a:avLst/>
          </a:prstGeom>
        </p:spPr>
        <p:txBody>
          <a:bodyPr wrap="square">
            <a:spAutoFit/>
          </a:bodyPr>
          <a:lstStyle/>
          <a:p>
            <a:r>
              <a:rPr lang="it-IT" sz="1600" dirty="0" smtClean="0">
                <a:hlinkClick r:id="rId8"/>
              </a:rPr>
              <a:t>CompareNContrast</a:t>
            </a:r>
            <a:endParaRPr lang="it-IT" sz="1600" dirty="0" smtClean="0"/>
          </a:p>
        </p:txBody>
      </p:sp>
      <p:sp>
        <p:nvSpPr>
          <p:cNvPr id="12" name="Rectangle 11"/>
          <p:cNvSpPr/>
          <p:nvPr/>
        </p:nvSpPr>
        <p:spPr>
          <a:xfrm>
            <a:off x="4764809" y="6108521"/>
            <a:ext cx="1524000" cy="338554"/>
          </a:xfrm>
          <a:prstGeom prst="rect">
            <a:avLst/>
          </a:prstGeom>
        </p:spPr>
        <p:txBody>
          <a:bodyPr wrap="square">
            <a:spAutoFit/>
          </a:bodyPr>
          <a:lstStyle/>
          <a:p>
            <a:pPr algn="r"/>
            <a:r>
              <a:rPr lang="it-IT" sz="1600" dirty="0" smtClean="0">
                <a:hlinkClick r:id="rId9"/>
              </a:rPr>
              <a:t>Timeline</a:t>
            </a:r>
            <a:endParaRPr lang="it-IT" sz="1600" dirty="0" smtClean="0"/>
          </a:p>
        </p:txBody>
      </p:sp>
      <p:sp>
        <p:nvSpPr>
          <p:cNvPr id="13" name="CasellaDiTesto 12"/>
          <p:cNvSpPr txBox="1"/>
          <p:nvPr/>
        </p:nvSpPr>
        <p:spPr>
          <a:xfrm>
            <a:off x="507999" y="228600"/>
            <a:ext cx="308535" cy="369332"/>
          </a:xfrm>
          <a:prstGeom prst="rect">
            <a:avLst/>
          </a:prstGeom>
          <a:noFill/>
        </p:spPr>
        <p:txBody>
          <a:bodyPr wrap="none" rtlCol="0">
            <a:spAutoFit/>
          </a:bodyPr>
          <a:lstStyle/>
          <a:p>
            <a:r>
              <a:rPr lang="it-IT" dirty="0" err="1" smtClean="0"/>
              <a:t>F</a:t>
            </a:r>
            <a:endParaRPr lang="it-IT" dirty="0"/>
          </a:p>
        </p:txBody>
      </p:sp>
    </p:spTree>
    <p:extLst>
      <p:ext uri="{BB962C8B-B14F-4D97-AF65-F5344CB8AC3E}">
        <p14:creationId xmlns:p14="http://schemas.microsoft.com/office/powerpoint/2010/main" val="42074888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228600"/>
            <a:ext cx="9144000" cy="868362"/>
          </a:xfrm>
        </p:spPr>
        <p:txBody>
          <a:bodyPr>
            <a:normAutofit/>
          </a:bodyPr>
          <a:lstStyle/>
          <a:p>
            <a:pPr algn="ctr"/>
            <a:r>
              <a:rPr lang="it-IT" sz="3200" dirty="0" smtClean="0"/>
              <a:t>Usare la mappa come strumento per apprendere</a:t>
            </a:r>
            <a:endParaRPr lang="it-IT" sz="3200" dirty="0"/>
          </a:p>
        </p:txBody>
      </p:sp>
      <p:cxnSp>
        <p:nvCxnSpPr>
          <p:cNvPr id="6" name="Straight Connector 5"/>
          <p:cNvCxnSpPr/>
          <p:nvPr/>
        </p:nvCxnSpPr>
        <p:spPr>
          <a:xfrm>
            <a:off x="228600" y="990600"/>
            <a:ext cx="87630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228600" y="1143000"/>
            <a:ext cx="8382000" cy="2800767"/>
          </a:xfrm>
          <a:prstGeom prst="rect">
            <a:avLst/>
          </a:prstGeom>
          <a:noFill/>
        </p:spPr>
        <p:txBody>
          <a:bodyPr wrap="square" rtlCol="0">
            <a:spAutoFit/>
          </a:bodyPr>
          <a:lstStyle/>
          <a:p>
            <a:r>
              <a:rPr lang="it-IT" sz="1600" b="1" dirty="0" smtClean="0"/>
              <a:t>La mappa </a:t>
            </a:r>
          </a:p>
          <a:p>
            <a:pPr>
              <a:buFont typeface="Arial" pitchFamily="34" charset="0"/>
              <a:buChar char="•"/>
            </a:pPr>
            <a:r>
              <a:rPr lang="it-IT" sz="1600" dirty="0" smtClean="0"/>
              <a:t>rappresenta i concetti in modo sintetico</a:t>
            </a:r>
          </a:p>
          <a:p>
            <a:pPr>
              <a:buFont typeface="Arial" pitchFamily="34" charset="0"/>
              <a:buChar char="•"/>
            </a:pPr>
            <a:r>
              <a:rPr lang="it-IT" sz="1600" dirty="0" smtClean="0"/>
              <a:t>sfrutta il canale visivo</a:t>
            </a:r>
          </a:p>
          <a:p>
            <a:pPr>
              <a:buFont typeface="Arial" pitchFamily="34" charset="0"/>
              <a:buChar char="•"/>
            </a:pPr>
            <a:r>
              <a:rPr lang="it-IT" sz="1600" dirty="0" smtClean="0"/>
              <a:t>facilita l’organizzazione dei contenuti</a:t>
            </a:r>
          </a:p>
          <a:p>
            <a:pPr>
              <a:buFont typeface="Arial" pitchFamily="34" charset="0"/>
              <a:buChar char="•"/>
            </a:pPr>
            <a:r>
              <a:rPr lang="it-IT" sz="1600" dirty="0" smtClean="0"/>
              <a:t>favorisce la memorizzazione e la concettualizzazione</a:t>
            </a:r>
          </a:p>
          <a:p>
            <a:pPr>
              <a:buFont typeface="Arial" pitchFamily="34" charset="0"/>
              <a:buChar char="•"/>
            </a:pPr>
            <a:r>
              <a:rPr lang="it-IT" sz="1600" dirty="0" smtClean="0"/>
              <a:t>evidenzia collegamenti tra informazioni</a:t>
            </a:r>
          </a:p>
          <a:p>
            <a:pPr>
              <a:buFont typeface="Arial" pitchFamily="34" charset="0"/>
              <a:buChar char="•"/>
            </a:pPr>
            <a:r>
              <a:rPr lang="it-IT" sz="1600" dirty="0" smtClean="0"/>
              <a:t>aiuta durante l’esposizione</a:t>
            </a:r>
          </a:p>
          <a:p>
            <a:pPr>
              <a:buFont typeface="Arial" pitchFamily="34" charset="0"/>
              <a:buChar char="•"/>
            </a:pPr>
            <a:r>
              <a:rPr lang="it-IT" sz="1600" dirty="0" smtClean="0"/>
              <a:t>può essere multimediale e agire su più canali sensoriali rispettando stili di apprendimento individuali</a:t>
            </a:r>
          </a:p>
          <a:p>
            <a:pPr>
              <a:buFont typeface="Arial" pitchFamily="34" charset="0"/>
              <a:buChar char="•"/>
            </a:pPr>
            <a:r>
              <a:rPr lang="it-IT" sz="1600" dirty="0" smtClean="0"/>
              <a:t>permette all’alunno di costruire e organizzare le conoscenze</a:t>
            </a:r>
          </a:p>
          <a:p>
            <a:pPr>
              <a:buFont typeface="Arial" pitchFamily="34" charset="0"/>
              <a:buChar char="•"/>
            </a:pPr>
            <a:endParaRPr lang="it-IT" sz="1600" dirty="0" smtClean="0"/>
          </a:p>
        </p:txBody>
      </p:sp>
      <p:pic>
        <p:nvPicPr>
          <p:cNvPr id="39938" name="Picture 2" descr="http://www.aiutodislessia.net/wordpress/wp-content/gallery/geografia-varie-sc-elementare/03-le-sfere-del-sistema-terra.png"/>
          <p:cNvPicPr>
            <a:picLocks noChangeAspect="1" noChangeArrowheads="1"/>
          </p:cNvPicPr>
          <p:nvPr/>
        </p:nvPicPr>
        <p:blipFill>
          <a:blip r:embed="rId3" cstate="print"/>
          <a:srcRect/>
          <a:stretch>
            <a:fillRect/>
          </a:stretch>
        </p:blipFill>
        <p:spPr bwMode="auto">
          <a:xfrm>
            <a:off x="5105400" y="3962400"/>
            <a:ext cx="3581400" cy="2732900"/>
          </a:xfrm>
          <a:prstGeom prst="rect">
            <a:avLst/>
          </a:prstGeom>
          <a:noFill/>
          <a:ln w="3175">
            <a:solidFill>
              <a:schemeClr val="tx1"/>
            </a:solidFill>
          </a:ln>
          <a:effectLst>
            <a:outerShdw blurRad="50800" dist="38100" dir="2700000" algn="tl" rotWithShape="0">
              <a:prstClr val="black">
                <a:alpha val="40000"/>
              </a:prstClr>
            </a:outerShdw>
          </a:effectLst>
        </p:spPr>
      </p:pic>
      <p:sp>
        <p:nvSpPr>
          <p:cNvPr id="7" name="CasellaDiTesto 6"/>
          <p:cNvSpPr txBox="1"/>
          <p:nvPr/>
        </p:nvSpPr>
        <p:spPr>
          <a:xfrm>
            <a:off x="353731" y="43934"/>
            <a:ext cx="308535" cy="369332"/>
          </a:xfrm>
          <a:prstGeom prst="rect">
            <a:avLst/>
          </a:prstGeom>
          <a:noFill/>
        </p:spPr>
        <p:txBody>
          <a:bodyPr wrap="none" rtlCol="0">
            <a:spAutoFit/>
          </a:bodyPr>
          <a:lstStyle/>
          <a:p>
            <a:r>
              <a:rPr lang="it-IT" dirty="0" err="1" smtClean="0"/>
              <a:t>F</a:t>
            </a:r>
            <a:endParaRPr lang="it-IT" dirty="0"/>
          </a:p>
        </p:txBody>
      </p:sp>
    </p:spTree>
    <p:extLst>
      <p:ext uri="{BB962C8B-B14F-4D97-AF65-F5344CB8AC3E}">
        <p14:creationId xmlns:p14="http://schemas.microsoft.com/office/powerpoint/2010/main" val="4436521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La rappresentazione della conoscenza	</a:t>
            </a:r>
            <a:endParaRPr lang="it-IT" dirty="0"/>
          </a:p>
        </p:txBody>
      </p:sp>
      <p:sp>
        <p:nvSpPr>
          <p:cNvPr id="3" name="Segnaposto contenuto 2"/>
          <p:cNvSpPr>
            <a:spLocks noGrp="1"/>
          </p:cNvSpPr>
          <p:nvPr>
            <p:ph idx="1"/>
          </p:nvPr>
        </p:nvSpPr>
        <p:spPr>
          <a:xfrm>
            <a:off x="838200" y="2597188"/>
            <a:ext cx="7467600" cy="3951337"/>
          </a:xfrm>
        </p:spPr>
        <p:txBody>
          <a:bodyPr/>
          <a:lstStyle/>
          <a:p>
            <a:pPr algn="just"/>
            <a:r>
              <a:rPr lang="it-IT" dirty="0" smtClean="0"/>
              <a:t>Studiare il pensiero significa osservare situazioni e comportamenti, per individuare quali passaggi intermedi è necessario assumere per giustificare gli uni rispetto alle altre.</a:t>
            </a:r>
          </a:p>
        </p:txBody>
      </p:sp>
    </p:spTree>
    <p:extLst>
      <p:ext uri="{BB962C8B-B14F-4D97-AF65-F5344CB8AC3E}">
        <p14:creationId xmlns:p14="http://schemas.microsoft.com/office/powerpoint/2010/main" val="25807399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228600"/>
            <a:ext cx="9144000" cy="868362"/>
          </a:xfrm>
        </p:spPr>
        <p:txBody>
          <a:bodyPr>
            <a:normAutofit/>
          </a:bodyPr>
          <a:lstStyle/>
          <a:p>
            <a:pPr algn="ctr"/>
            <a:r>
              <a:rPr lang="it-IT" sz="3200" dirty="0" smtClean="0"/>
              <a:t>Usare la mappa come strumento per apprendere</a:t>
            </a:r>
            <a:endParaRPr lang="it-IT" sz="3200" dirty="0"/>
          </a:p>
        </p:txBody>
      </p:sp>
      <p:cxnSp>
        <p:nvCxnSpPr>
          <p:cNvPr id="6" name="Straight Connector 5"/>
          <p:cNvCxnSpPr/>
          <p:nvPr/>
        </p:nvCxnSpPr>
        <p:spPr>
          <a:xfrm>
            <a:off x="228600" y="990600"/>
            <a:ext cx="87630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228600" y="990600"/>
            <a:ext cx="87630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228600" y="2184400"/>
            <a:ext cx="2895600" cy="3293209"/>
          </a:xfrm>
          <a:prstGeom prst="rect">
            <a:avLst/>
          </a:prstGeom>
          <a:noFill/>
        </p:spPr>
        <p:txBody>
          <a:bodyPr wrap="square" rtlCol="0">
            <a:spAutoFit/>
          </a:bodyPr>
          <a:lstStyle/>
          <a:p>
            <a:pPr>
              <a:buFont typeface="Arial" pitchFamily="34" charset="0"/>
              <a:buChar char="•"/>
            </a:pPr>
            <a:r>
              <a:rPr lang="it-IT" sz="1600" dirty="0" smtClean="0">
                <a:hlinkClick r:id="rId3"/>
              </a:rPr>
              <a:t>Inspiration</a:t>
            </a:r>
            <a:endParaRPr lang="it-IT" sz="1600" dirty="0" smtClean="0"/>
          </a:p>
          <a:p>
            <a:pPr>
              <a:buFont typeface="Arial" pitchFamily="34" charset="0"/>
              <a:buChar char="•"/>
            </a:pPr>
            <a:endParaRPr lang="it-IT" sz="1600" dirty="0" smtClean="0"/>
          </a:p>
          <a:p>
            <a:pPr>
              <a:buFont typeface="Arial" pitchFamily="34" charset="0"/>
              <a:buChar char="•"/>
            </a:pPr>
            <a:endParaRPr lang="it-IT" sz="1600" dirty="0" smtClean="0"/>
          </a:p>
          <a:p>
            <a:pPr>
              <a:buFont typeface="Arial" pitchFamily="34" charset="0"/>
              <a:buChar char="•"/>
            </a:pPr>
            <a:endParaRPr lang="it-IT" sz="1600" dirty="0" smtClean="0"/>
          </a:p>
          <a:p>
            <a:pPr>
              <a:buFont typeface="Arial" pitchFamily="34" charset="0"/>
              <a:buChar char="•"/>
            </a:pPr>
            <a:endParaRPr lang="it-IT" sz="1600" dirty="0" smtClean="0"/>
          </a:p>
          <a:p>
            <a:pPr>
              <a:buFont typeface="Arial" pitchFamily="34" charset="0"/>
              <a:buChar char="•"/>
            </a:pPr>
            <a:endParaRPr lang="it-IT" sz="1600" dirty="0" smtClean="0"/>
          </a:p>
          <a:p>
            <a:pPr>
              <a:buFont typeface="Arial" pitchFamily="34" charset="0"/>
              <a:buChar char="•"/>
            </a:pPr>
            <a:r>
              <a:rPr lang="it-IT" sz="1600" dirty="0" smtClean="0">
                <a:hlinkClick r:id="rId4"/>
              </a:rPr>
              <a:t>Kidspiration</a:t>
            </a:r>
            <a:endParaRPr lang="it-IT" sz="1600" dirty="0" smtClean="0"/>
          </a:p>
          <a:p>
            <a:pPr>
              <a:buFont typeface="Arial" pitchFamily="34" charset="0"/>
              <a:buChar char="•"/>
            </a:pPr>
            <a:endParaRPr lang="it-IT" sz="1600" dirty="0" smtClean="0"/>
          </a:p>
          <a:p>
            <a:pPr>
              <a:buFont typeface="Arial" pitchFamily="34" charset="0"/>
              <a:buChar char="•"/>
            </a:pPr>
            <a:endParaRPr lang="it-IT" sz="1600" dirty="0" smtClean="0"/>
          </a:p>
          <a:p>
            <a:pPr>
              <a:buFont typeface="Arial" pitchFamily="34" charset="0"/>
              <a:buChar char="•"/>
            </a:pPr>
            <a:endParaRPr lang="it-IT" sz="1600" dirty="0" smtClean="0"/>
          </a:p>
          <a:p>
            <a:pPr>
              <a:buFont typeface="Arial" pitchFamily="34" charset="0"/>
              <a:buChar char="•"/>
            </a:pPr>
            <a:endParaRPr lang="it-IT" sz="1600" dirty="0" smtClean="0"/>
          </a:p>
          <a:p>
            <a:pPr>
              <a:buFont typeface="Arial" pitchFamily="34" charset="0"/>
              <a:buChar char="•"/>
            </a:pPr>
            <a:endParaRPr lang="it-IT" sz="1600" dirty="0" smtClean="0"/>
          </a:p>
          <a:p>
            <a:pPr>
              <a:buFont typeface="Arial" pitchFamily="34" charset="0"/>
              <a:buChar char="•"/>
            </a:pPr>
            <a:r>
              <a:rPr lang="it-IT" sz="1600" dirty="0" smtClean="0">
                <a:hlinkClick r:id="rId5"/>
              </a:rPr>
              <a:t>Supermappe</a:t>
            </a:r>
            <a:endParaRPr lang="it-IT" sz="1600" dirty="0" smtClean="0"/>
          </a:p>
        </p:txBody>
      </p:sp>
      <p:pic>
        <p:nvPicPr>
          <p:cNvPr id="10" name="Picture 2" descr="http://a5.mzstatic.com/us/r30/Purple7/v4/2b/0e/bf/2b0ebfba-a741-d5ce-061c-3d2beea4c338/icon175x175.png"/>
          <p:cNvPicPr>
            <a:picLocks noChangeAspect="1" noChangeArrowheads="1"/>
          </p:cNvPicPr>
          <p:nvPr/>
        </p:nvPicPr>
        <p:blipFill>
          <a:blip r:embed="rId6"/>
          <a:srcRect/>
          <a:stretch>
            <a:fillRect/>
          </a:stretch>
        </p:blipFill>
        <p:spPr bwMode="auto">
          <a:xfrm>
            <a:off x="3048000" y="2108201"/>
            <a:ext cx="838200" cy="838200"/>
          </a:xfrm>
          <a:prstGeom prst="rect">
            <a:avLst/>
          </a:prstGeom>
          <a:noFill/>
        </p:spPr>
      </p:pic>
      <p:pic>
        <p:nvPicPr>
          <p:cNvPr id="11" name="Picture 4" descr="http://cdn2.bigcommerce.com/n-nr1m3w/9hkplt/products/258/images/614/iTunesArtwork2x__99473.1436443478.107.123.png?c=2"/>
          <p:cNvPicPr>
            <a:picLocks noChangeAspect="1" noChangeArrowheads="1"/>
          </p:cNvPicPr>
          <p:nvPr/>
        </p:nvPicPr>
        <p:blipFill>
          <a:blip r:embed="rId7"/>
          <a:srcRect/>
          <a:stretch>
            <a:fillRect/>
          </a:stretch>
        </p:blipFill>
        <p:spPr bwMode="auto">
          <a:xfrm>
            <a:off x="3048000" y="3175000"/>
            <a:ext cx="914399" cy="914400"/>
          </a:xfrm>
          <a:prstGeom prst="rect">
            <a:avLst/>
          </a:prstGeom>
          <a:noFill/>
        </p:spPr>
      </p:pic>
      <p:pic>
        <p:nvPicPr>
          <p:cNvPr id="12" name="Picture 6" descr="http://mammaoggi.it/wp-content/uploads/2014/05/supermappe2.png"/>
          <p:cNvPicPr>
            <a:picLocks noChangeAspect="1" noChangeArrowheads="1"/>
          </p:cNvPicPr>
          <p:nvPr/>
        </p:nvPicPr>
        <p:blipFill>
          <a:blip r:embed="rId8"/>
          <a:srcRect/>
          <a:stretch>
            <a:fillRect/>
          </a:stretch>
        </p:blipFill>
        <p:spPr bwMode="auto">
          <a:xfrm>
            <a:off x="4724400" y="2283647"/>
            <a:ext cx="4114800" cy="3193962"/>
          </a:xfrm>
          <a:prstGeom prst="rect">
            <a:avLst/>
          </a:prstGeom>
          <a:noFill/>
        </p:spPr>
      </p:pic>
      <p:pic>
        <p:nvPicPr>
          <p:cNvPr id="13" name="Picture 8" descr="http://www.supermappe.it/wp-content/uploads/iconaAPPbig.png"/>
          <p:cNvPicPr>
            <a:picLocks noChangeAspect="1" noChangeArrowheads="1"/>
          </p:cNvPicPr>
          <p:nvPr/>
        </p:nvPicPr>
        <p:blipFill>
          <a:blip r:embed="rId9"/>
          <a:srcRect/>
          <a:stretch>
            <a:fillRect/>
          </a:stretch>
        </p:blipFill>
        <p:spPr bwMode="auto">
          <a:xfrm>
            <a:off x="2971800" y="4699000"/>
            <a:ext cx="990600" cy="990600"/>
          </a:xfrm>
          <a:prstGeom prst="rect">
            <a:avLst/>
          </a:prstGeom>
          <a:noFill/>
        </p:spPr>
      </p:pic>
      <p:sp>
        <p:nvSpPr>
          <p:cNvPr id="14" name="CasellaDiTesto 13"/>
          <p:cNvSpPr txBox="1"/>
          <p:nvPr/>
        </p:nvSpPr>
        <p:spPr>
          <a:xfrm>
            <a:off x="507999" y="76203"/>
            <a:ext cx="308535" cy="369332"/>
          </a:xfrm>
          <a:prstGeom prst="rect">
            <a:avLst/>
          </a:prstGeom>
          <a:noFill/>
        </p:spPr>
        <p:txBody>
          <a:bodyPr wrap="none" rtlCol="0">
            <a:spAutoFit/>
          </a:bodyPr>
          <a:lstStyle/>
          <a:p>
            <a:r>
              <a:rPr lang="it-IT" dirty="0" err="1" smtClean="0"/>
              <a:t>F</a:t>
            </a:r>
            <a:endParaRPr lang="it-IT" dirty="0"/>
          </a:p>
        </p:txBody>
      </p:sp>
    </p:spTree>
    <p:extLst>
      <p:ext uri="{BB962C8B-B14F-4D97-AF65-F5344CB8AC3E}">
        <p14:creationId xmlns:p14="http://schemas.microsoft.com/office/powerpoint/2010/main" val="4436521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Scopo </a:t>
            </a:r>
            <a:endParaRPr lang="it-IT" dirty="0"/>
          </a:p>
        </p:txBody>
      </p:sp>
      <p:sp>
        <p:nvSpPr>
          <p:cNvPr id="3" name="Segnaposto contenuto 2"/>
          <p:cNvSpPr>
            <a:spLocks noGrp="1"/>
          </p:cNvSpPr>
          <p:nvPr>
            <p:ph idx="1"/>
          </p:nvPr>
        </p:nvSpPr>
        <p:spPr/>
        <p:txBody>
          <a:bodyPr>
            <a:normAutofit lnSpcReduction="10000"/>
          </a:bodyPr>
          <a:lstStyle/>
          <a:p>
            <a:r>
              <a:rPr lang="it-IT" dirty="0" smtClean="0"/>
              <a:t>Portare alla comprensione</a:t>
            </a:r>
          </a:p>
          <a:p>
            <a:pPr lvl="1"/>
            <a:r>
              <a:rPr lang="it-IT" dirty="0" smtClean="0"/>
              <a:t>Testi</a:t>
            </a:r>
          </a:p>
          <a:p>
            <a:pPr lvl="1"/>
            <a:r>
              <a:rPr lang="it-IT" dirty="0" smtClean="0"/>
              <a:t>Problemi </a:t>
            </a:r>
          </a:p>
          <a:p>
            <a:pPr marL="329184" lvl="1" indent="0">
              <a:buNone/>
            </a:pPr>
            <a:endParaRPr lang="it-IT" dirty="0"/>
          </a:p>
          <a:p>
            <a:pPr marL="329184" lvl="1" indent="0">
              <a:buNone/>
            </a:pPr>
            <a:r>
              <a:rPr lang="it-IT" dirty="0" smtClean="0"/>
              <a:t>Si apre un capitolo; il LINGUAGGIO</a:t>
            </a:r>
          </a:p>
          <a:p>
            <a:pPr marL="329184" lvl="1" indent="0">
              <a:buNone/>
            </a:pPr>
            <a:r>
              <a:rPr lang="it-IT" dirty="0" smtClean="0"/>
              <a:t>Comprendere significa poter inferire, poter dedurre, poter controllare i processi inferenziali</a:t>
            </a:r>
          </a:p>
          <a:p>
            <a:pPr marL="329184" lvl="1" indent="0">
              <a:buNone/>
            </a:pPr>
            <a:endParaRPr lang="it-IT" dirty="0"/>
          </a:p>
          <a:p>
            <a:pPr marL="329184" lvl="1" indent="0">
              <a:buNone/>
            </a:pPr>
            <a:r>
              <a:rPr lang="it-IT" dirty="0" smtClean="0"/>
              <a:t>La maggior parte dei problemi di comprensione del testo o dei problemi di matematica è legata alla mancata comprensione del linguaggio utilizzato.</a:t>
            </a:r>
            <a:endParaRPr lang="it-IT" dirty="0"/>
          </a:p>
        </p:txBody>
      </p:sp>
    </p:spTree>
    <p:extLst>
      <p:ext uri="{BB962C8B-B14F-4D97-AF65-F5344CB8AC3E}">
        <p14:creationId xmlns:p14="http://schemas.microsoft.com/office/powerpoint/2010/main" val="17132954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Scopo </a:t>
            </a:r>
            <a:endParaRPr lang="it-IT" dirty="0"/>
          </a:p>
        </p:txBody>
      </p:sp>
      <p:sp>
        <p:nvSpPr>
          <p:cNvPr id="3" name="Segnaposto contenuto 2"/>
          <p:cNvSpPr>
            <a:spLocks noGrp="1"/>
          </p:cNvSpPr>
          <p:nvPr>
            <p:ph idx="1"/>
          </p:nvPr>
        </p:nvSpPr>
        <p:spPr/>
        <p:txBody>
          <a:bodyPr>
            <a:normAutofit/>
          </a:bodyPr>
          <a:lstStyle/>
          <a:p>
            <a:r>
              <a:rPr lang="it-IT" dirty="0" smtClean="0"/>
              <a:t>Alla base di tutto è il riconoscimento del significato della parola</a:t>
            </a:r>
          </a:p>
          <a:p>
            <a:r>
              <a:rPr lang="it-IT" dirty="0" smtClean="0"/>
              <a:t>Segue il riconoscimento delle proposizioni</a:t>
            </a:r>
          </a:p>
          <a:p>
            <a:r>
              <a:rPr lang="it-IT" dirty="0" smtClean="0"/>
              <a:t>Segue l’inferenza</a:t>
            </a:r>
          </a:p>
          <a:p>
            <a:pPr marL="0" indent="0">
              <a:buNone/>
            </a:pPr>
            <a:endParaRPr lang="it-IT" dirty="0"/>
          </a:p>
          <a:p>
            <a:pPr marL="0" indent="0">
              <a:buNone/>
            </a:pPr>
            <a:r>
              <a:rPr lang="it-IT" dirty="0" smtClean="0"/>
              <a:t>Buona parte è </a:t>
            </a:r>
            <a:r>
              <a:rPr lang="it-IT" dirty="0" smtClean="0"/>
              <a:t>dovuta anche </a:t>
            </a:r>
            <a:r>
              <a:rPr lang="it-IT" dirty="0" smtClean="0"/>
              <a:t>alla scarsa abilità della memoria di lavoro molto collegata alla velocità di lettura: troppo veloce o troppo lenta incidono sulla capacità di comprensione</a:t>
            </a:r>
            <a:endParaRPr lang="it-IT" dirty="0"/>
          </a:p>
        </p:txBody>
      </p:sp>
    </p:spTree>
    <p:extLst>
      <p:ext uri="{BB962C8B-B14F-4D97-AF65-F5344CB8AC3E}">
        <p14:creationId xmlns:p14="http://schemas.microsoft.com/office/powerpoint/2010/main" val="31283772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Scopo </a:t>
            </a:r>
            <a:endParaRPr lang="it-IT" dirty="0"/>
          </a:p>
        </p:txBody>
      </p:sp>
      <p:sp>
        <p:nvSpPr>
          <p:cNvPr id="3" name="Segnaposto contenuto 2"/>
          <p:cNvSpPr>
            <a:spLocks noGrp="1"/>
          </p:cNvSpPr>
          <p:nvPr>
            <p:ph idx="1"/>
          </p:nvPr>
        </p:nvSpPr>
        <p:spPr/>
        <p:txBody>
          <a:bodyPr>
            <a:normAutofit lnSpcReduction="10000"/>
          </a:bodyPr>
          <a:lstStyle/>
          <a:p>
            <a:r>
              <a:rPr lang="it-IT" dirty="0" smtClean="0"/>
              <a:t>Il metodo PQ4R (Anderson, 2004)  viene utilizzato per migliorare il processo di codifica</a:t>
            </a:r>
          </a:p>
          <a:p>
            <a:pPr lvl="1">
              <a:buFont typeface="Wingdings" charset="2"/>
              <a:buChar char="Ø"/>
            </a:pPr>
            <a:r>
              <a:rPr lang="it-IT" dirty="0" smtClean="0"/>
              <a:t>PREVIEW</a:t>
            </a:r>
          </a:p>
          <a:p>
            <a:pPr lvl="1">
              <a:buFont typeface="Wingdings" charset="2"/>
              <a:buChar char="Ø"/>
            </a:pPr>
            <a:r>
              <a:rPr lang="it-IT" dirty="0" smtClean="0"/>
              <a:t>QUESTIONS</a:t>
            </a:r>
          </a:p>
          <a:p>
            <a:pPr lvl="1">
              <a:buFont typeface="Wingdings" charset="2"/>
              <a:buChar char="Ø"/>
            </a:pPr>
            <a:r>
              <a:rPr lang="it-IT" dirty="0" smtClean="0"/>
              <a:t>READ</a:t>
            </a:r>
          </a:p>
          <a:p>
            <a:pPr lvl="1">
              <a:buFont typeface="Wingdings" charset="2"/>
              <a:buChar char="Ø"/>
            </a:pPr>
            <a:r>
              <a:rPr lang="it-IT" dirty="0" smtClean="0"/>
              <a:t>REFLECT</a:t>
            </a:r>
          </a:p>
          <a:p>
            <a:pPr lvl="1">
              <a:buFont typeface="Wingdings" charset="2"/>
              <a:buChar char="Ø"/>
            </a:pPr>
            <a:r>
              <a:rPr lang="it-IT" dirty="0" smtClean="0"/>
              <a:t>RECITE</a:t>
            </a:r>
          </a:p>
          <a:p>
            <a:pPr lvl="1">
              <a:buFont typeface="Wingdings" charset="2"/>
              <a:buChar char="Ø"/>
            </a:pPr>
            <a:r>
              <a:rPr lang="it-IT" dirty="0" smtClean="0"/>
              <a:t>REVIEW</a:t>
            </a:r>
          </a:p>
          <a:p>
            <a:pPr lvl="1">
              <a:buFont typeface="Wingdings" charset="2"/>
              <a:buChar char="Ø"/>
            </a:pPr>
            <a:endParaRPr lang="it-IT" dirty="0"/>
          </a:p>
          <a:p>
            <a:pPr marL="329184" lvl="1" indent="0">
              <a:buNone/>
            </a:pPr>
            <a:r>
              <a:rPr lang="it-IT" dirty="0" smtClean="0"/>
              <a:t>FACILITA LA LETTURA FOCALIZZATA</a:t>
            </a:r>
          </a:p>
        </p:txBody>
      </p:sp>
    </p:spTree>
    <p:extLst>
      <p:ext uri="{BB962C8B-B14F-4D97-AF65-F5344CB8AC3E}">
        <p14:creationId xmlns:p14="http://schemas.microsoft.com/office/powerpoint/2010/main" val="22962122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51280" y="436563"/>
            <a:ext cx="8041440" cy="528637"/>
          </a:xfrm>
        </p:spPr>
        <p:txBody>
          <a:bodyPr/>
          <a:lstStyle/>
          <a:p>
            <a:r>
              <a:rPr lang="it-IT" dirty="0" smtClean="0"/>
              <a:t>Lettura Focalizzata </a:t>
            </a:r>
            <a:endParaRPr lang="it-IT" dirty="0"/>
          </a:p>
        </p:txBody>
      </p:sp>
      <p:sp>
        <p:nvSpPr>
          <p:cNvPr id="3" name="Segnaposto contenuto 2"/>
          <p:cNvSpPr>
            <a:spLocks noGrp="1"/>
          </p:cNvSpPr>
          <p:nvPr>
            <p:ph idx="1"/>
          </p:nvPr>
        </p:nvSpPr>
        <p:spPr>
          <a:xfrm>
            <a:off x="838200" y="1174789"/>
            <a:ext cx="7467600" cy="3765512"/>
          </a:xfrm>
        </p:spPr>
        <p:txBody>
          <a:bodyPr>
            <a:normAutofit fontScale="85000" lnSpcReduction="20000"/>
          </a:bodyPr>
          <a:lstStyle/>
          <a:p>
            <a:r>
              <a:rPr lang="it-IT" dirty="0" smtClean="0"/>
              <a:t>Una strategia efficace per alunni con difficoltà di apprendimento consiste nella lettura ripetuta di un libro o di un passaggio. L’importante è che ogni volta si legga con uno scopo (focus) diverso. Non solo questo aiuta gli studenti a capire che un testo ha molteplici sfumature e contiene informazioni di vario tipo; il cambio di focus mantiene anche alta l’attenzione e l’impegno cognitivo. </a:t>
            </a:r>
          </a:p>
          <a:p>
            <a:r>
              <a:rPr lang="it-IT" dirty="0" smtClean="0"/>
              <a:t>Ad una prima lettura si può richiedere agli alunni di individuare tutto quello che riguarda il protagonista. Poi si può rileggere il brano puntando l’attenzione sull’ambiente. Oppure rileggere per determinare in che modo il protagonista cambia il suo atteggiamento nel corso della storia (questo richiede che l’alunno presti attenzione a tutto il testo). O richiedere di descrivere 3 caratteristiche del protagonista.</a:t>
            </a:r>
          </a:p>
        </p:txBody>
      </p:sp>
      <p:sp>
        <p:nvSpPr>
          <p:cNvPr id="4" name="TextBox 3"/>
          <p:cNvSpPr txBox="1"/>
          <p:nvPr/>
        </p:nvSpPr>
        <p:spPr>
          <a:xfrm>
            <a:off x="241300" y="6350042"/>
            <a:ext cx="3657600" cy="253916"/>
          </a:xfrm>
          <a:prstGeom prst="rect">
            <a:avLst/>
          </a:prstGeom>
          <a:noFill/>
        </p:spPr>
        <p:txBody>
          <a:bodyPr wrap="square" rtlCol="0">
            <a:spAutoFit/>
          </a:bodyPr>
          <a:lstStyle/>
          <a:p>
            <a:r>
              <a:rPr lang="en-US" sz="1050" dirty="0" smtClean="0"/>
              <a:t>http://www.med.unc.edu/ahs/clds/</a:t>
            </a:r>
            <a:endParaRPr lang="en-US" sz="1050" dirty="0"/>
          </a:p>
        </p:txBody>
      </p:sp>
      <p:sp>
        <p:nvSpPr>
          <p:cNvPr id="5" name="Rectangle 4"/>
          <p:cNvSpPr/>
          <p:nvPr/>
        </p:nvSpPr>
        <p:spPr>
          <a:xfrm>
            <a:off x="3449220" y="5126125"/>
            <a:ext cx="4856580" cy="138499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3449220" y="5126125"/>
            <a:ext cx="5143500" cy="1384995"/>
          </a:xfrm>
          <a:prstGeom prst="rect">
            <a:avLst/>
          </a:prstGeom>
          <a:noFill/>
        </p:spPr>
        <p:txBody>
          <a:bodyPr wrap="square" rtlCol="0">
            <a:spAutoFit/>
          </a:bodyPr>
          <a:lstStyle/>
          <a:p>
            <a:r>
              <a:rPr lang="it-IT" sz="1200" dirty="0" smtClean="0"/>
              <a:t>-</a:t>
            </a:r>
            <a:r>
              <a:rPr lang="it-IT" sz="1200" b="1" dirty="0" smtClean="0"/>
              <a:t>Chiarire il significato delle richieste</a:t>
            </a:r>
          </a:p>
          <a:p>
            <a:r>
              <a:rPr lang="it-IT" sz="1200" dirty="0" smtClean="0"/>
              <a:t>Es. Se si chiede all’alunno di </a:t>
            </a:r>
            <a:r>
              <a:rPr lang="it-IT" sz="1200" b="1" dirty="0" smtClean="0"/>
              <a:t>descrivere</a:t>
            </a:r>
            <a:r>
              <a:rPr lang="it-IT" sz="1200" dirty="0" smtClean="0"/>
              <a:t>, verificare con alcune attivita di ancoraggio alla richiesta che sappia cosa significa il termine descrivere</a:t>
            </a:r>
          </a:p>
          <a:p>
            <a:pPr>
              <a:buFont typeface="Arial" pitchFamily="34" charset="0"/>
              <a:buChar char="•"/>
            </a:pPr>
            <a:r>
              <a:rPr lang="it-IT" sz="1200" dirty="0" smtClean="0"/>
              <a:t>descrivi  te stesso</a:t>
            </a:r>
          </a:p>
          <a:p>
            <a:pPr>
              <a:buFont typeface="Arial" pitchFamily="34" charset="0"/>
              <a:buChar char="•"/>
            </a:pPr>
            <a:r>
              <a:rPr lang="it-IT" sz="1200" dirty="0" smtClean="0"/>
              <a:t>descrivi il tuo migliore amico</a:t>
            </a:r>
          </a:p>
          <a:p>
            <a:pPr>
              <a:buFont typeface="Arial" pitchFamily="34" charset="0"/>
              <a:buChar char="•"/>
            </a:pPr>
            <a:r>
              <a:rPr lang="it-IT" sz="1200" dirty="0" smtClean="0"/>
              <a:t>descrivi il tuo programma preferito in TV</a:t>
            </a:r>
          </a:p>
          <a:p>
            <a:pPr>
              <a:buFont typeface="Arial" pitchFamily="34" charset="0"/>
              <a:buChar char="•"/>
            </a:pPr>
            <a:r>
              <a:rPr lang="it-IT" sz="1200" dirty="0" smtClean="0"/>
              <a:t>descrivi il tuo cibo preferito</a:t>
            </a:r>
          </a:p>
        </p:txBody>
      </p:sp>
    </p:spTree>
    <p:extLst>
      <p:ext uri="{BB962C8B-B14F-4D97-AF65-F5344CB8AC3E}">
        <p14:creationId xmlns:p14="http://schemas.microsoft.com/office/powerpoint/2010/main" val="20230020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51280" y="207963"/>
            <a:ext cx="8041440" cy="769937"/>
          </a:xfrm>
        </p:spPr>
        <p:txBody>
          <a:bodyPr/>
          <a:lstStyle/>
          <a:p>
            <a:r>
              <a:rPr lang="it-IT" dirty="0" smtClean="0"/>
              <a:t>Esempio 1</a:t>
            </a:r>
            <a:endParaRPr lang="it-IT" dirty="0"/>
          </a:p>
        </p:txBody>
      </p:sp>
      <p:sp>
        <p:nvSpPr>
          <p:cNvPr id="3" name="Segnaposto contenuto 2"/>
          <p:cNvSpPr>
            <a:spLocks noGrp="1"/>
          </p:cNvSpPr>
          <p:nvPr>
            <p:ph idx="1"/>
          </p:nvPr>
        </p:nvSpPr>
        <p:spPr>
          <a:xfrm>
            <a:off x="838200" y="1492288"/>
            <a:ext cx="7467600" cy="3951337"/>
          </a:xfrm>
        </p:spPr>
        <p:txBody>
          <a:bodyPr>
            <a:normAutofit fontScale="92500" lnSpcReduction="10000"/>
          </a:bodyPr>
          <a:lstStyle/>
          <a:p>
            <a:pPr>
              <a:buNone/>
            </a:pPr>
            <a:r>
              <a:rPr lang="it-IT" dirty="0" smtClean="0"/>
              <a:t>Leggi attentamente il testo del seguente </a:t>
            </a:r>
          </a:p>
          <a:p>
            <a:pPr>
              <a:buNone/>
            </a:pPr>
            <a:r>
              <a:rPr lang="it-IT" dirty="0" smtClean="0"/>
              <a:t>problema e, senza risolverlo, individua i dati </a:t>
            </a:r>
          </a:p>
          <a:p>
            <a:pPr>
              <a:buNone/>
            </a:pPr>
            <a:r>
              <a:rPr lang="it-IT" dirty="0" smtClean="0"/>
              <a:t>mancanti o superflui:</a:t>
            </a:r>
          </a:p>
          <a:p>
            <a:pPr>
              <a:buNone/>
            </a:pPr>
            <a:r>
              <a:rPr lang="it-IT" dirty="0" smtClean="0"/>
              <a:t>• Un allevatore possiede 47 mucche e 10 cavalli. </a:t>
            </a:r>
          </a:p>
          <a:p>
            <a:pPr>
              <a:buNone/>
            </a:pPr>
            <a:r>
              <a:rPr lang="it-IT" dirty="0" smtClean="0"/>
              <a:t>Una mucca produce in media 15 litri di latte al </a:t>
            </a:r>
          </a:p>
          <a:p>
            <a:pPr>
              <a:buNone/>
            </a:pPr>
            <a:r>
              <a:rPr lang="it-IT" dirty="0" smtClean="0"/>
              <a:t>giorno. Quanto latte viene prodotto ogni giorno </a:t>
            </a:r>
          </a:p>
          <a:p>
            <a:pPr>
              <a:buNone/>
            </a:pPr>
            <a:r>
              <a:rPr lang="it-IT" dirty="0" smtClean="0"/>
              <a:t>nell’allevamento?</a:t>
            </a:r>
          </a:p>
          <a:p>
            <a:pPr>
              <a:buNone/>
            </a:pPr>
            <a:r>
              <a:rPr lang="it-IT" dirty="0" smtClean="0"/>
              <a:t>• Nel problema c’è un dato: </a:t>
            </a:r>
          </a:p>
          <a:p>
            <a:pPr>
              <a:buNone/>
            </a:pPr>
            <a:r>
              <a:rPr lang="it-IT" dirty="0" smtClean="0"/>
              <a:t>     superfluo             mancante</a:t>
            </a:r>
          </a:p>
          <a:p>
            <a:pPr>
              <a:buNone/>
            </a:pPr>
            <a:r>
              <a:rPr lang="it-IT" dirty="0" smtClean="0"/>
              <a:t>• Quale?……………………………………………………………</a:t>
            </a:r>
            <a:endParaRPr lang="it-IT" dirty="0"/>
          </a:p>
        </p:txBody>
      </p:sp>
      <p:sp>
        <p:nvSpPr>
          <p:cNvPr id="4" name="Rectangle 3"/>
          <p:cNvSpPr/>
          <p:nvPr/>
        </p:nvSpPr>
        <p:spPr>
          <a:xfrm>
            <a:off x="551280" y="1206500"/>
            <a:ext cx="8041440" cy="46101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694740" y="4470400"/>
            <a:ext cx="286920" cy="2921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2773780" y="4470400"/>
            <a:ext cx="286920" cy="2921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5803900" y="6047432"/>
            <a:ext cx="2788820" cy="400110"/>
          </a:xfrm>
          <a:prstGeom prst="rect">
            <a:avLst/>
          </a:prstGeom>
          <a:noFill/>
        </p:spPr>
        <p:txBody>
          <a:bodyPr wrap="square" rtlCol="0">
            <a:spAutoFit/>
          </a:bodyPr>
          <a:lstStyle/>
          <a:p>
            <a:pPr algn="ctr"/>
            <a:r>
              <a:rPr lang="it-IT" sz="1000" dirty="0" smtClean="0"/>
              <a:t>'La comprensione del testo di un problema'</a:t>
            </a:r>
          </a:p>
          <a:p>
            <a:pPr algn="ctr"/>
            <a:r>
              <a:rPr lang="it-IT" sz="1000" dirty="0" smtClean="0"/>
              <a:t>Rosetta Zan-Dipartimento di Matematica, Pisa</a:t>
            </a:r>
            <a:endParaRPr lang="en-US" sz="1000" dirty="0"/>
          </a:p>
        </p:txBody>
      </p:sp>
      <p:sp>
        <p:nvSpPr>
          <p:cNvPr id="8" name="CasellaDiTesto 7"/>
          <p:cNvSpPr txBox="1"/>
          <p:nvPr/>
        </p:nvSpPr>
        <p:spPr>
          <a:xfrm>
            <a:off x="507999" y="245533"/>
            <a:ext cx="308535" cy="369332"/>
          </a:xfrm>
          <a:prstGeom prst="rect">
            <a:avLst/>
          </a:prstGeom>
          <a:noFill/>
        </p:spPr>
        <p:txBody>
          <a:bodyPr wrap="none" rtlCol="0">
            <a:spAutoFit/>
          </a:bodyPr>
          <a:lstStyle/>
          <a:p>
            <a:r>
              <a:rPr lang="it-IT" dirty="0" err="1" smtClean="0"/>
              <a:t>F</a:t>
            </a:r>
            <a:endParaRPr lang="it-IT" dirty="0"/>
          </a:p>
        </p:txBody>
      </p:sp>
    </p:spTree>
    <p:extLst>
      <p:ext uri="{BB962C8B-B14F-4D97-AF65-F5344CB8AC3E}">
        <p14:creationId xmlns:p14="http://schemas.microsoft.com/office/powerpoint/2010/main" val="22419541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51280" y="207963"/>
            <a:ext cx="8041440" cy="769937"/>
          </a:xfrm>
        </p:spPr>
        <p:txBody>
          <a:bodyPr/>
          <a:lstStyle/>
          <a:p>
            <a:r>
              <a:rPr lang="it-IT" dirty="0" smtClean="0"/>
              <a:t>risposta in V elementare</a:t>
            </a:r>
            <a:endParaRPr lang="it-IT" dirty="0"/>
          </a:p>
        </p:txBody>
      </p:sp>
      <p:sp>
        <p:nvSpPr>
          <p:cNvPr id="3" name="Segnaposto contenuto 2"/>
          <p:cNvSpPr>
            <a:spLocks noGrp="1"/>
          </p:cNvSpPr>
          <p:nvPr>
            <p:ph idx="1"/>
          </p:nvPr>
        </p:nvSpPr>
        <p:spPr>
          <a:xfrm>
            <a:off x="838200" y="1314488"/>
            <a:ext cx="7467600" cy="4502112"/>
          </a:xfrm>
          <a:noFill/>
        </p:spPr>
        <p:txBody>
          <a:bodyPr>
            <a:normAutofit lnSpcReduction="10000"/>
          </a:bodyPr>
          <a:lstStyle/>
          <a:p>
            <a:pPr>
              <a:buNone/>
            </a:pPr>
            <a:r>
              <a:rPr lang="it-IT" dirty="0" smtClean="0"/>
              <a:t>Leggi attentamente il testo del seguente </a:t>
            </a:r>
          </a:p>
          <a:p>
            <a:pPr>
              <a:buNone/>
            </a:pPr>
            <a:r>
              <a:rPr lang="it-IT" dirty="0" smtClean="0"/>
              <a:t>problema e, senza risolverlo, individua i dati </a:t>
            </a:r>
          </a:p>
          <a:p>
            <a:pPr>
              <a:buNone/>
            </a:pPr>
            <a:r>
              <a:rPr lang="it-IT" dirty="0" smtClean="0"/>
              <a:t>mancanti o superflui:</a:t>
            </a:r>
          </a:p>
          <a:p>
            <a:pPr>
              <a:buNone/>
            </a:pPr>
            <a:r>
              <a:rPr lang="it-IT" dirty="0" smtClean="0"/>
              <a:t>• Un allevatore possiede 47 mucche e 10 cavalli. </a:t>
            </a:r>
          </a:p>
          <a:p>
            <a:pPr>
              <a:buNone/>
            </a:pPr>
            <a:r>
              <a:rPr lang="it-IT" dirty="0" smtClean="0"/>
              <a:t>Una mucca produce in media 15 litri di latte al </a:t>
            </a:r>
          </a:p>
          <a:p>
            <a:pPr>
              <a:buNone/>
            </a:pPr>
            <a:r>
              <a:rPr lang="it-IT" dirty="0" smtClean="0"/>
              <a:t>giorno. Quanto latte viene prodotto ogni giorno </a:t>
            </a:r>
          </a:p>
          <a:p>
            <a:pPr>
              <a:buNone/>
            </a:pPr>
            <a:r>
              <a:rPr lang="it-IT" dirty="0" smtClean="0"/>
              <a:t>nell’allevamento?</a:t>
            </a:r>
          </a:p>
          <a:p>
            <a:pPr>
              <a:buNone/>
            </a:pPr>
            <a:r>
              <a:rPr lang="it-IT" dirty="0" smtClean="0"/>
              <a:t>• Nel problema c’è un dato: </a:t>
            </a:r>
          </a:p>
          <a:p>
            <a:pPr>
              <a:buNone/>
            </a:pPr>
            <a:r>
              <a:rPr lang="it-IT" dirty="0" smtClean="0"/>
              <a:t>     superfluo             mancante</a:t>
            </a:r>
          </a:p>
          <a:p>
            <a:pPr>
              <a:buNone/>
            </a:pPr>
            <a:r>
              <a:rPr lang="it-IT" dirty="0" smtClean="0"/>
              <a:t>• Quale? </a:t>
            </a:r>
            <a:r>
              <a:rPr lang="it-IT" dirty="0" smtClean="0">
                <a:solidFill>
                  <a:schemeClr val="accent1"/>
                </a:solidFill>
              </a:rPr>
              <a:t>Non sappiamo quanto latte producono i cavalli ogni giorno</a:t>
            </a:r>
            <a:endParaRPr lang="it-IT" dirty="0">
              <a:solidFill>
                <a:schemeClr val="accent1"/>
              </a:solidFill>
            </a:endParaRPr>
          </a:p>
        </p:txBody>
      </p:sp>
      <p:sp>
        <p:nvSpPr>
          <p:cNvPr id="4" name="Rectangle 3"/>
          <p:cNvSpPr/>
          <p:nvPr/>
        </p:nvSpPr>
        <p:spPr>
          <a:xfrm>
            <a:off x="551280" y="1206500"/>
            <a:ext cx="8041440" cy="46101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694740" y="4616450"/>
            <a:ext cx="286920" cy="2921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2917240" y="4616450"/>
            <a:ext cx="286920" cy="292100"/>
          </a:xfrm>
          <a:prstGeom prst="rect">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asellaDiTesto 6"/>
          <p:cNvSpPr txBox="1"/>
          <p:nvPr/>
        </p:nvSpPr>
        <p:spPr>
          <a:xfrm>
            <a:off x="507999" y="228600"/>
            <a:ext cx="308535" cy="369332"/>
          </a:xfrm>
          <a:prstGeom prst="rect">
            <a:avLst/>
          </a:prstGeom>
          <a:noFill/>
        </p:spPr>
        <p:txBody>
          <a:bodyPr wrap="none" rtlCol="0">
            <a:spAutoFit/>
          </a:bodyPr>
          <a:lstStyle/>
          <a:p>
            <a:r>
              <a:rPr lang="it-IT" dirty="0" err="1" smtClean="0"/>
              <a:t>F</a:t>
            </a:r>
            <a:endParaRPr lang="it-IT" dirty="0"/>
          </a:p>
        </p:txBody>
      </p:sp>
    </p:spTree>
    <p:extLst>
      <p:ext uri="{BB962C8B-B14F-4D97-AF65-F5344CB8AC3E}">
        <p14:creationId xmlns:p14="http://schemas.microsoft.com/office/powerpoint/2010/main" val="109472677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51280" y="207963"/>
            <a:ext cx="8041440" cy="769937"/>
          </a:xfrm>
        </p:spPr>
        <p:txBody>
          <a:bodyPr/>
          <a:lstStyle/>
          <a:p>
            <a:r>
              <a:rPr lang="it-IT" dirty="0" smtClean="0"/>
              <a:t>Esempio 2</a:t>
            </a:r>
            <a:endParaRPr lang="it-IT" dirty="0"/>
          </a:p>
        </p:txBody>
      </p:sp>
      <p:sp>
        <p:nvSpPr>
          <p:cNvPr id="3" name="Segnaposto contenuto 2"/>
          <p:cNvSpPr>
            <a:spLocks noGrp="1"/>
          </p:cNvSpPr>
          <p:nvPr>
            <p:ph idx="1"/>
          </p:nvPr>
        </p:nvSpPr>
        <p:spPr>
          <a:xfrm>
            <a:off x="838200" y="1492288"/>
            <a:ext cx="7467600" cy="3951337"/>
          </a:xfrm>
        </p:spPr>
        <p:txBody>
          <a:bodyPr>
            <a:normAutofit lnSpcReduction="10000"/>
          </a:bodyPr>
          <a:lstStyle/>
          <a:p>
            <a:pPr>
              <a:buNone/>
            </a:pPr>
            <a:r>
              <a:rPr lang="it-IT" dirty="0" smtClean="0"/>
              <a:t>Il signor G. da qualche giorno ha un torcicollo. </a:t>
            </a:r>
          </a:p>
          <a:p>
            <a:pPr>
              <a:buNone/>
            </a:pPr>
            <a:r>
              <a:rPr lang="it-IT" dirty="0" smtClean="0"/>
              <a:t>Il terzo giorno il torcicollo gli fa male e lui decide di </a:t>
            </a:r>
          </a:p>
          <a:p>
            <a:pPr>
              <a:buNone/>
            </a:pPr>
            <a:r>
              <a:rPr lang="it-IT" dirty="0" smtClean="0"/>
              <a:t>andare dal dottore. </a:t>
            </a:r>
          </a:p>
          <a:p>
            <a:pPr>
              <a:buNone/>
            </a:pPr>
            <a:r>
              <a:rPr lang="it-IT" dirty="0" smtClean="0"/>
              <a:t>Il dottore dice: 'Non è niente di grave: comunque le</a:t>
            </a:r>
          </a:p>
          <a:p>
            <a:pPr>
              <a:buNone/>
            </a:pPr>
            <a:r>
              <a:rPr lang="it-IT" dirty="0" smtClean="0"/>
              <a:t>metto un po' di crema e una fasciatura'. </a:t>
            </a:r>
          </a:p>
          <a:p>
            <a:pPr>
              <a:buNone/>
            </a:pPr>
            <a:r>
              <a:rPr lang="it-IT" dirty="0" smtClean="0"/>
              <a:t>Tornando a casa, il signor G. incontra un suo amico,</a:t>
            </a:r>
          </a:p>
          <a:p>
            <a:pPr>
              <a:buNone/>
            </a:pPr>
            <a:r>
              <a:rPr lang="it-IT" dirty="0" smtClean="0"/>
              <a:t>che, vedendo la fasciatura, gli chiede: 'Cosa hai </a:t>
            </a:r>
          </a:p>
          <a:p>
            <a:pPr>
              <a:buNone/>
            </a:pPr>
            <a:r>
              <a:rPr lang="it-IT" dirty="0" smtClean="0"/>
              <a:t>fatto alla mano?‘. </a:t>
            </a:r>
          </a:p>
          <a:p>
            <a:pPr>
              <a:buNone/>
            </a:pPr>
            <a:r>
              <a:rPr lang="it-IT" dirty="0" smtClean="0"/>
              <a:t>Il signor G. gli racconta del torcicollo.</a:t>
            </a:r>
            <a:endParaRPr lang="it-IT" dirty="0"/>
          </a:p>
        </p:txBody>
      </p:sp>
      <p:sp>
        <p:nvSpPr>
          <p:cNvPr id="4" name="Rectangle 3"/>
          <p:cNvSpPr/>
          <p:nvPr/>
        </p:nvSpPr>
        <p:spPr>
          <a:xfrm>
            <a:off x="551280" y="1206500"/>
            <a:ext cx="8041440" cy="46101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asellaDiTesto 4"/>
          <p:cNvSpPr txBox="1"/>
          <p:nvPr/>
        </p:nvSpPr>
        <p:spPr>
          <a:xfrm>
            <a:off x="507999" y="245533"/>
            <a:ext cx="308535" cy="369332"/>
          </a:xfrm>
          <a:prstGeom prst="rect">
            <a:avLst/>
          </a:prstGeom>
          <a:noFill/>
        </p:spPr>
        <p:txBody>
          <a:bodyPr wrap="none" rtlCol="0">
            <a:spAutoFit/>
          </a:bodyPr>
          <a:lstStyle/>
          <a:p>
            <a:r>
              <a:rPr lang="it-IT" dirty="0" err="1" smtClean="0"/>
              <a:t>F</a:t>
            </a:r>
            <a:endParaRPr lang="it-IT" dirty="0"/>
          </a:p>
        </p:txBody>
      </p:sp>
    </p:spTree>
    <p:extLst>
      <p:ext uri="{BB962C8B-B14F-4D97-AF65-F5344CB8AC3E}">
        <p14:creationId xmlns:p14="http://schemas.microsoft.com/office/powerpoint/2010/main" val="395953949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51280" y="207963"/>
            <a:ext cx="8041440" cy="769937"/>
          </a:xfrm>
        </p:spPr>
        <p:txBody>
          <a:bodyPr/>
          <a:lstStyle/>
          <a:p>
            <a:r>
              <a:rPr lang="it-IT" dirty="0" smtClean="0"/>
              <a:t>Esempio 2</a:t>
            </a:r>
            <a:endParaRPr lang="it-IT" dirty="0"/>
          </a:p>
        </p:txBody>
      </p:sp>
      <p:sp>
        <p:nvSpPr>
          <p:cNvPr id="4" name="Rectangle 3"/>
          <p:cNvSpPr/>
          <p:nvPr/>
        </p:nvSpPr>
        <p:spPr>
          <a:xfrm>
            <a:off x="551280" y="1206500"/>
            <a:ext cx="8041440" cy="46101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p:cNvPicPr>
            <a:picLocks noChangeAspect="1" noChangeArrowheads="1"/>
          </p:cNvPicPr>
          <p:nvPr/>
        </p:nvPicPr>
        <p:blipFill>
          <a:blip r:embed="rId2"/>
          <a:srcRect/>
          <a:stretch>
            <a:fillRect/>
          </a:stretch>
        </p:blipFill>
        <p:spPr bwMode="auto">
          <a:xfrm>
            <a:off x="1554163" y="1370982"/>
            <a:ext cx="5748337" cy="4356718"/>
          </a:xfrm>
          <a:prstGeom prst="rect">
            <a:avLst/>
          </a:prstGeom>
          <a:noFill/>
          <a:ln w="9525">
            <a:noFill/>
            <a:miter lim="800000"/>
            <a:headEnd/>
            <a:tailEnd/>
          </a:ln>
          <a:effectLst/>
        </p:spPr>
      </p:pic>
      <p:sp>
        <p:nvSpPr>
          <p:cNvPr id="5" name="CasellaDiTesto 4"/>
          <p:cNvSpPr txBox="1"/>
          <p:nvPr/>
        </p:nvSpPr>
        <p:spPr>
          <a:xfrm>
            <a:off x="507999" y="228600"/>
            <a:ext cx="308535" cy="369332"/>
          </a:xfrm>
          <a:prstGeom prst="rect">
            <a:avLst/>
          </a:prstGeom>
          <a:noFill/>
        </p:spPr>
        <p:txBody>
          <a:bodyPr wrap="none" rtlCol="0">
            <a:spAutoFit/>
          </a:bodyPr>
          <a:lstStyle/>
          <a:p>
            <a:r>
              <a:rPr lang="it-IT" dirty="0" err="1" smtClean="0"/>
              <a:t>F</a:t>
            </a:r>
            <a:endParaRPr lang="it-IT" dirty="0"/>
          </a:p>
        </p:txBody>
      </p:sp>
    </p:spTree>
    <p:extLst>
      <p:ext uri="{BB962C8B-B14F-4D97-AF65-F5344CB8AC3E}">
        <p14:creationId xmlns:p14="http://schemas.microsoft.com/office/powerpoint/2010/main" val="111213692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838200" y="647700"/>
            <a:ext cx="7467600" cy="5342025"/>
          </a:xfrm>
        </p:spPr>
        <p:txBody>
          <a:bodyPr>
            <a:normAutofit fontScale="92500" lnSpcReduction="10000"/>
          </a:bodyPr>
          <a:lstStyle/>
          <a:p>
            <a:pPr marL="0" indent="0">
              <a:buNone/>
            </a:pPr>
            <a:r>
              <a:rPr lang="it-IT" dirty="0" smtClean="0"/>
              <a:t>Per risolvere un problema bisogna conoscere,  comprendere e decodificare  il  significato  di  parole specifiche </a:t>
            </a:r>
          </a:p>
          <a:p>
            <a:pPr marL="0" indent="0">
              <a:buNone/>
            </a:pPr>
            <a:r>
              <a:rPr lang="it-IT" dirty="0" smtClean="0"/>
              <a:t>•  del  linguaggio  comune</a:t>
            </a:r>
          </a:p>
          <a:p>
            <a:pPr marL="0" indent="0">
              <a:buNone/>
            </a:pPr>
            <a:r>
              <a:rPr lang="it-IT" dirty="0" smtClean="0"/>
              <a:t>-quantificatori  (pochi, tanti,  tutti,  parecchi,  ognuno,  almeno,  nessuno,  ogni,  ciascuno,  in meno,  in  più  tanti  quanti....  )</a:t>
            </a:r>
          </a:p>
          <a:p>
            <a:pPr marL="0" indent="0">
              <a:buNone/>
            </a:pPr>
            <a:r>
              <a:rPr lang="it-IT" dirty="0" smtClean="0"/>
              <a:t>-preposizioni  (per,  a,  ad,  in....  ) </a:t>
            </a:r>
          </a:p>
          <a:p>
            <a:pPr marL="0" indent="0">
              <a:buNone/>
            </a:pPr>
            <a:r>
              <a:rPr lang="it-IT" dirty="0" smtClean="0"/>
              <a:t>-pronomi (ne.... )</a:t>
            </a:r>
          </a:p>
          <a:p>
            <a:pPr marL="0" indent="0">
              <a:buNone/>
            </a:pPr>
            <a:r>
              <a:rPr lang="it-IT" dirty="0" smtClean="0"/>
              <a:t>-soggetto sottinteso</a:t>
            </a:r>
          </a:p>
          <a:p>
            <a:pPr marL="0" indent="0">
              <a:buNone/>
            </a:pPr>
            <a:r>
              <a:rPr lang="it-IT" dirty="0" smtClean="0"/>
              <a:t>•  del  linguaggio  matematico</a:t>
            </a:r>
          </a:p>
          <a:p>
            <a:pPr marL="0" indent="0">
              <a:buNone/>
            </a:pPr>
            <a:r>
              <a:rPr lang="it-IT" dirty="0" smtClean="0"/>
              <a:t>-termini  specifici quali:  somma,  differenza,  quoziente,  resto,  divisione,  totale, complessivamente,  prodotto,  rimanenti,  restanti,  quanto  manca, altrettanti, in comune, rispettivamente metà, coppia, doppio, triplo, in tutto, in totale....</a:t>
            </a:r>
            <a:endParaRPr lang="it-IT" dirty="0"/>
          </a:p>
        </p:txBody>
      </p:sp>
      <p:sp>
        <p:nvSpPr>
          <p:cNvPr id="4" name="CasellaDiTesto 3"/>
          <p:cNvSpPr txBox="1"/>
          <p:nvPr/>
        </p:nvSpPr>
        <p:spPr>
          <a:xfrm>
            <a:off x="507999" y="228600"/>
            <a:ext cx="308535" cy="369332"/>
          </a:xfrm>
          <a:prstGeom prst="rect">
            <a:avLst/>
          </a:prstGeom>
          <a:noFill/>
        </p:spPr>
        <p:txBody>
          <a:bodyPr wrap="none" rtlCol="0">
            <a:spAutoFit/>
          </a:bodyPr>
          <a:lstStyle/>
          <a:p>
            <a:r>
              <a:rPr lang="it-IT" dirty="0" err="1" smtClean="0"/>
              <a:t>F</a:t>
            </a:r>
            <a:endParaRPr lang="it-IT" dirty="0"/>
          </a:p>
        </p:txBody>
      </p:sp>
    </p:spTree>
    <p:extLst>
      <p:ext uri="{BB962C8B-B14F-4D97-AF65-F5344CB8AC3E}">
        <p14:creationId xmlns:p14="http://schemas.microsoft.com/office/powerpoint/2010/main" val="31283772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51280" y="64030"/>
            <a:ext cx="8041440" cy="1442674"/>
          </a:xfrm>
        </p:spPr>
        <p:txBody>
          <a:bodyPr/>
          <a:lstStyle/>
          <a:p>
            <a:r>
              <a:rPr lang="it-IT" sz="3000" dirty="0" smtClean="0"/>
              <a:t>La rappresentazione della conoscenza	</a:t>
            </a:r>
            <a:endParaRPr lang="it-IT" sz="3000" dirty="0"/>
          </a:p>
        </p:txBody>
      </p:sp>
      <p:sp>
        <p:nvSpPr>
          <p:cNvPr id="4" name="Rettangolo 3"/>
          <p:cNvSpPr/>
          <p:nvPr/>
        </p:nvSpPr>
        <p:spPr>
          <a:xfrm>
            <a:off x="846666" y="1879237"/>
            <a:ext cx="1828800" cy="12700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it-IT" sz="2000" dirty="0" smtClean="0"/>
              <a:t>situazione</a:t>
            </a:r>
            <a:endParaRPr lang="it-IT" sz="2000" dirty="0"/>
          </a:p>
        </p:txBody>
      </p:sp>
      <p:sp>
        <p:nvSpPr>
          <p:cNvPr id="5" name="Rettangolo 4"/>
          <p:cNvSpPr/>
          <p:nvPr/>
        </p:nvSpPr>
        <p:spPr>
          <a:xfrm>
            <a:off x="3505199" y="1879237"/>
            <a:ext cx="1828800" cy="12700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it-IT" sz="2000" dirty="0" smtClean="0"/>
              <a:t>pensiero</a:t>
            </a:r>
            <a:endParaRPr lang="it-IT" sz="2000" dirty="0"/>
          </a:p>
        </p:txBody>
      </p:sp>
      <p:sp>
        <p:nvSpPr>
          <p:cNvPr id="6" name="Rettangolo 5"/>
          <p:cNvSpPr/>
          <p:nvPr/>
        </p:nvSpPr>
        <p:spPr>
          <a:xfrm>
            <a:off x="6163731" y="1879237"/>
            <a:ext cx="1998135" cy="12700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it-IT" sz="2000" dirty="0" smtClean="0"/>
              <a:t>comportamento</a:t>
            </a:r>
            <a:endParaRPr lang="it-IT" sz="2000" dirty="0"/>
          </a:p>
        </p:txBody>
      </p:sp>
      <p:sp>
        <p:nvSpPr>
          <p:cNvPr id="8" name="Rettangolo 7"/>
          <p:cNvSpPr/>
          <p:nvPr/>
        </p:nvSpPr>
        <p:spPr>
          <a:xfrm>
            <a:off x="880535" y="3691089"/>
            <a:ext cx="1828800" cy="12700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it-IT" sz="2000" dirty="0" smtClean="0"/>
              <a:t>Premesse</a:t>
            </a:r>
          </a:p>
          <a:p>
            <a:pPr algn="ctr"/>
            <a:r>
              <a:rPr lang="it-IT" sz="2000" dirty="0" smtClean="0"/>
              <a:t>(info in ingresso)</a:t>
            </a:r>
            <a:endParaRPr lang="it-IT" sz="2000" dirty="0"/>
          </a:p>
        </p:txBody>
      </p:sp>
      <p:sp>
        <p:nvSpPr>
          <p:cNvPr id="9" name="Rettangolo 8"/>
          <p:cNvSpPr/>
          <p:nvPr/>
        </p:nvSpPr>
        <p:spPr>
          <a:xfrm>
            <a:off x="3505199" y="3708008"/>
            <a:ext cx="1828800" cy="12700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it-IT" sz="2000" dirty="0" smtClean="0"/>
              <a:t>Elaborazione delle informazioni</a:t>
            </a:r>
            <a:endParaRPr lang="it-IT" sz="2000" dirty="0"/>
          </a:p>
        </p:txBody>
      </p:sp>
      <p:sp>
        <p:nvSpPr>
          <p:cNvPr id="10" name="Rettangolo 9"/>
          <p:cNvSpPr/>
          <p:nvPr/>
        </p:nvSpPr>
        <p:spPr>
          <a:xfrm>
            <a:off x="6163732" y="3691089"/>
            <a:ext cx="1998134" cy="12700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it-IT" sz="2000" dirty="0" smtClean="0"/>
              <a:t>Conclusioni </a:t>
            </a:r>
          </a:p>
          <a:p>
            <a:pPr algn="ctr"/>
            <a:r>
              <a:rPr lang="it-IT" sz="2000" dirty="0" smtClean="0"/>
              <a:t>(info in uscita)</a:t>
            </a:r>
            <a:endParaRPr lang="it-IT" sz="2000" dirty="0"/>
          </a:p>
        </p:txBody>
      </p:sp>
      <p:sp>
        <p:nvSpPr>
          <p:cNvPr id="11" name="CasellaDiTesto 10"/>
          <p:cNvSpPr txBox="1"/>
          <p:nvPr/>
        </p:nvSpPr>
        <p:spPr>
          <a:xfrm>
            <a:off x="846666" y="5255736"/>
            <a:ext cx="7874000" cy="1200329"/>
          </a:xfrm>
          <a:prstGeom prst="rect">
            <a:avLst/>
          </a:prstGeom>
          <a:noFill/>
        </p:spPr>
        <p:txBody>
          <a:bodyPr wrap="square" rtlCol="0">
            <a:spAutoFit/>
          </a:bodyPr>
          <a:lstStyle/>
          <a:p>
            <a:r>
              <a:rPr lang="it-IT" dirty="0"/>
              <a:t>Tali passaggi intermedi sono assimilabili a passaggi di elaborazione di informazioni: </a:t>
            </a:r>
            <a:r>
              <a:rPr lang="it-IT" dirty="0" smtClean="0"/>
              <a:t>studiare </a:t>
            </a:r>
            <a:r>
              <a:rPr lang="it-IT" dirty="0"/>
              <a:t>il pensiero consiste nello stabilire quali meccanismi elaborino le informazioni in </a:t>
            </a:r>
            <a:r>
              <a:rPr lang="it-IT" dirty="0" smtClean="0"/>
              <a:t>ingresso al </a:t>
            </a:r>
            <a:r>
              <a:rPr lang="it-IT" dirty="0"/>
              <a:t>sistema cognitivo (</a:t>
            </a:r>
            <a:r>
              <a:rPr lang="it-IT" b="1" dirty="0"/>
              <a:t>premesse</a:t>
            </a:r>
            <a:r>
              <a:rPr lang="it-IT" dirty="0"/>
              <a:t>) per produrre le informazioni in uscita (</a:t>
            </a:r>
            <a:r>
              <a:rPr lang="it-IT" b="1" dirty="0"/>
              <a:t>Conclusioni</a:t>
            </a:r>
            <a:r>
              <a:rPr lang="it-IT" dirty="0"/>
              <a:t>)</a:t>
            </a:r>
            <a:r>
              <a:rPr lang="it-IT" dirty="0" smtClean="0"/>
              <a:t>.</a:t>
            </a:r>
            <a:endParaRPr lang="it-IT" dirty="0"/>
          </a:p>
        </p:txBody>
      </p:sp>
    </p:spTree>
    <p:extLst>
      <p:ext uri="{BB962C8B-B14F-4D97-AF65-F5344CB8AC3E}">
        <p14:creationId xmlns:p14="http://schemas.microsoft.com/office/powerpoint/2010/main" val="1329539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a:srcRect/>
          <a:stretch>
            <a:fillRect/>
          </a:stretch>
        </p:blipFill>
        <p:spPr bwMode="auto">
          <a:xfrm>
            <a:off x="299221" y="2572441"/>
            <a:ext cx="8590050" cy="3474991"/>
          </a:xfrm>
          <a:prstGeom prst="rect">
            <a:avLst/>
          </a:prstGeom>
          <a:noFill/>
          <a:ln w="9525">
            <a:noFill/>
            <a:miter lim="800000"/>
            <a:headEnd/>
            <a:tailEnd/>
          </a:ln>
          <a:effectLst/>
        </p:spPr>
      </p:pic>
      <p:sp>
        <p:nvSpPr>
          <p:cNvPr id="4" name="Titolo 1"/>
          <p:cNvSpPr>
            <a:spLocks noGrp="1"/>
          </p:cNvSpPr>
          <p:nvPr>
            <p:ph type="title"/>
          </p:nvPr>
        </p:nvSpPr>
        <p:spPr>
          <a:xfrm>
            <a:off x="551280" y="436563"/>
            <a:ext cx="8041440" cy="1442674"/>
          </a:xfrm>
        </p:spPr>
        <p:txBody>
          <a:bodyPr/>
          <a:lstStyle/>
          <a:p>
            <a:r>
              <a:rPr lang="it-IT" dirty="0" smtClean="0"/>
              <a:t>Possibili attività per favorire la comprensione</a:t>
            </a:r>
            <a:endParaRPr lang="it-IT" dirty="0"/>
          </a:p>
        </p:txBody>
      </p:sp>
      <p:sp>
        <p:nvSpPr>
          <p:cNvPr id="5" name="TextBox 4"/>
          <p:cNvSpPr txBox="1"/>
          <p:nvPr/>
        </p:nvSpPr>
        <p:spPr>
          <a:xfrm>
            <a:off x="5803900" y="6293653"/>
            <a:ext cx="2788820" cy="246221"/>
          </a:xfrm>
          <a:prstGeom prst="rect">
            <a:avLst/>
          </a:prstGeom>
          <a:noFill/>
        </p:spPr>
        <p:txBody>
          <a:bodyPr wrap="square" rtlCol="0">
            <a:spAutoFit/>
          </a:bodyPr>
          <a:lstStyle/>
          <a:p>
            <a:pPr algn="ctr"/>
            <a:r>
              <a:rPr lang="it-IT" sz="1000" dirty="0" smtClean="0"/>
              <a:t>Bonazzi M,. 2015</a:t>
            </a:r>
            <a:endParaRPr lang="en-US" sz="1000" dirty="0"/>
          </a:p>
        </p:txBody>
      </p:sp>
      <p:sp>
        <p:nvSpPr>
          <p:cNvPr id="6" name="CasellaDiTesto 5"/>
          <p:cNvSpPr txBox="1"/>
          <p:nvPr/>
        </p:nvSpPr>
        <p:spPr>
          <a:xfrm>
            <a:off x="507999" y="228600"/>
            <a:ext cx="308535" cy="369332"/>
          </a:xfrm>
          <a:prstGeom prst="rect">
            <a:avLst/>
          </a:prstGeom>
          <a:noFill/>
        </p:spPr>
        <p:txBody>
          <a:bodyPr wrap="none" rtlCol="0">
            <a:spAutoFit/>
          </a:bodyPr>
          <a:lstStyle/>
          <a:p>
            <a:r>
              <a:rPr lang="it-IT" dirty="0" err="1" smtClean="0"/>
              <a:t>F</a:t>
            </a:r>
            <a:endParaRPr lang="it-IT" dirty="0"/>
          </a:p>
        </p:txBody>
      </p:sp>
    </p:spTree>
    <p:extLst>
      <p:ext uri="{BB962C8B-B14F-4D97-AF65-F5344CB8AC3E}">
        <p14:creationId xmlns:p14="http://schemas.microsoft.com/office/powerpoint/2010/main" val="312837721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143000"/>
            <a:ext cx="3429000" cy="652272"/>
          </a:xfrm>
        </p:spPr>
        <p:txBody>
          <a:bodyPr>
            <a:normAutofit/>
          </a:bodyPr>
          <a:lstStyle/>
          <a:p>
            <a:pPr marL="624078" indent="-514350">
              <a:buNone/>
            </a:pPr>
            <a:r>
              <a:rPr lang="it-IT" dirty="0" smtClean="0"/>
              <a:t>Robert J. Marzano</a:t>
            </a:r>
          </a:p>
        </p:txBody>
      </p:sp>
      <p:sp>
        <p:nvSpPr>
          <p:cNvPr id="3" name="Title 2"/>
          <p:cNvSpPr>
            <a:spLocks noGrp="1"/>
          </p:cNvSpPr>
          <p:nvPr>
            <p:ph type="title"/>
          </p:nvPr>
        </p:nvSpPr>
        <p:spPr>
          <a:xfrm>
            <a:off x="0" y="228600"/>
            <a:ext cx="9144000" cy="868362"/>
          </a:xfrm>
        </p:spPr>
        <p:txBody>
          <a:bodyPr>
            <a:normAutofit/>
          </a:bodyPr>
          <a:lstStyle/>
          <a:p>
            <a:pPr algn="ctr"/>
            <a:r>
              <a:rPr lang="it-IT" sz="3200" dirty="0" smtClean="0"/>
              <a:t>Costruire la conoscenza lessicale in 6 passaggi</a:t>
            </a:r>
            <a:endParaRPr lang="it-IT" sz="3200" dirty="0"/>
          </a:p>
        </p:txBody>
      </p:sp>
      <p:cxnSp>
        <p:nvCxnSpPr>
          <p:cNvPr id="6" name="Straight Connector 5"/>
          <p:cNvCxnSpPr/>
          <p:nvPr/>
        </p:nvCxnSpPr>
        <p:spPr>
          <a:xfrm>
            <a:off x="228600" y="990600"/>
            <a:ext cx="87630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228600" y="3810000"/>
            <a:ext cx="4191000" cy="1323439"/>
          </a:xfrm>
          <a:prstGeom prst="rect">
            <a:avLst/>
          </a:prstGeom>
          <a:noFill/>
        </p:spPr>
        <p:txBody>
          <a:bodyPr wrap="square" rtlCol="0">
            <a:spAutoFit/>
          </a:bodyPr>
          <a:lstStyle/>
          <a:p>
            <a:r>
              <a:rPr lang="it-IT" sz="1600" dirty="0" smtClean="0"/>
              <a:t>Educatore, ricercatore, co-fondatore di un centro di ricerca in Colorado</a:t>
            </a:r>
          </a:p>
          <a:p>
            <a:r>
              <a:rPr lang="it-IT" sz="1600" dirty="0" smtClean="0">
                <a:hlinkClick r:id="rId3"/>
              </a:rPr>
              <a:t>http://www.marzanoresearch.com</a:t>
            </a:r>
            <a:endParaRPr lang="it-IT" sz="1600" dirty="0" smtClean="0"/>
          </a:p>
          <a:p>
            <a:endParaRPr lang="it-IT" sz="1600" dirty="0" smtClean="0"/>
          </a:p>
          <a:p>
            <a:endParaRPr lang="it-IT" sz="1600" dirty="0" smtClean="0"/>
          </a:p>
        </p:txBody>
      </p:sp>
      <p:pic>
        <p:nvPicPr>
          <p:cNvPr id="26626" name="Picture 2" descr="http://www.learningunlimitedllc.com/wp-content/uploads/2012/12/6-step-Marzano-Copy.png"/>
          <p:cNvPicPr>
            <a:picLocks noChangeAspect="1" noChangeArrowheads="1"/>
          </p:cNvPicPr>
          <p:nvPr/>
        </p:nvPicPr>
        <p:blipFill>
          <a:blip r:embed="rId4"/>
          <a:srcRect/>
          <a:stretch>
            <a:fillRect/>
          </a:stretch>
        </p:blipFill>
        <p:spPr bwMode="auto">
          <a:xfrm>
            <a:off x="4724400" y="1143000"/>
            <a:ext cx="4191000" cy="5477711"/>
          </a:xfrm>
          <a:prstGeom prst="rect">
            <a:avLst/>
          </a:prstGeom>
          <a:noFill/>
        </p:spPr>
      </p:pic>
      <p:pic>
        <p:nvPicPr>
          <p:cNvPr id="26628" name="Picture 4" descr="http://www.ascd.org/ASCD/images/siteASCD/people/marzano120x148.jpg"/>
          <p:cNvPicPr>
            <a:picLocks noChangeAspect="1" noChangeArrowheads="1"/>
          </p:cNvPicPr>
          <p:nvPr/>
        </p:nvPicPr>
        <p:blipFill>
          <a:blip r:embed="rId5"/>
          <a:srcRect/>
          <a:stretch>
            <a:fillRect/>
          </a:stretch>
        </p:blipFill>
        <p:spPr bwMode="auto">
          <a:xfrm>
            <a:off x="1524000" y="1981200"/>
            <a:ext cx="1143000" cy="1409700"/>
          </a:xfrm>
          <a:prstGeom prst="rect">
            <a:avLst/>
          </a:prstGeom>
          <a:noFill/>
        </p:spPr>
      </p:pic>
      <p:pic>
        <p:nvPicPr>
          <p:cNvPr id="8" name="Picture 4" descr="C:\Users\dmora\AppData\Local\Microsoft\Windows\Temporary Internet Files\Content.IE5\B8K88257\MC900441890[1].wmf"/>
          <p:cNvPicPr>
            <a:picLocks noChangeAspect="1" noChangeArrowheads="1"/>
          </p:cNvPicPr>
          <p:nvPr/>
        </p:nvPicPr>
        <p:blipFill>
          <a:blip r:embed="rId6"/>
          <a:srcRect/>
          <a:stretch>
            <a:fillRect/>
          </a:stretch>
        </p:blipFill>
        <p:spPr bwMode="auto">
          <a:xfrm>
            <a:off x="3429000" y="4876800"/>
            <a:ext cx="1162957" cy="1472689"/>
          </a:xfrm>
          <a:prstGeom prst="rect">
            <a:avLst/>
          </a:prstGeom>
          <a:noFill/>
          <a:ln w="9525">
            <a:noFill/>
            <a:miter lim="800000"/>
            <a:headEnd/>
            <a:tailEnd/>
          </a:ln>
        </p:spPr>
      </p:pic>
      <p:sp>
        <p:nvSpPr>
          <p:cNvPr id="9" name="CasellaDiTesto 8"/>
          <p:cNvSpPr txBox="1"/>
          <p:nvPr/>
        </p:nvSpPr>
        <p:spPr>
          <a:xfrm>
            <a:off x="507999" y="177801"/>
            <a:ext cx="308535" cy="369332"/>
          </a:xfrm>
          <a:prstGeom prst="rect">
            <a:avLst/>
          </a:prstGeom>
          <a:noFill/>
        </p:spPr>
        <p:txBody>
          <a:bodyPr wrap="none" rtlCol="0">
            <a:spAutoFit/>
          </a:bodyPr>
          <a:lstStyle/>
          <a:p>
            <a:r>
              <a:rPr lang="it-IT" dirty="0" err="1" smtClean="0"/>
              <a:t>F</a:t>
            </a:r>
            <a:endParaRPr lang="it-IT" dirty="0"/>
          </a:p>
        </p:txBody>
      </p:sp>
    </p:spTree>
    <p:extLst>
      <p:ext uri="{BB962C8B-B14F-4D97-AF65-F5344CB8AC3E}">
        <p14:creationId xmlns:p14="http://schemas.microsoft.com/office/powerpoint/2010/main" val="81841866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228600"/>
            <a:ext cx="9144000" cy="868362"/>
          </a:xfrm>
        </p:spPr>
        <p:txBody>
          <a:bodyPr>
            <a:normAutofit/>
          </a:bodyPr>
          <a:lstStyle/>
          <a:p>
            <a:pPr algn="ctr"/>
            <a:r>
              <a:rPr lang="it-IT" sz="3200" dirty="0" smtClean="0"/>
              <a:t>Costruire la conoscenza lessicale in 6 passaggi</a:t>
            </a:r>
            <a:endParaRPr lang="it-IT" sz="3200" dirty="0"/>
          </a:p>
        </p:txBody>
      </p:sp>
      <p:cxnSp>
        <p:nvCxnSpPr>
          <p:cNvPr id="6" name="Straight Connector 5"/>
          <p:cNvCxnSpPr/>
          <p:nvPr/>
        </p:nvCxnSpPr>
        <p:spPr>
          <a:xfrm>
            <a:off x="228600" y="990600"/>
            <a:ext cx="87630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9" name="Content Placeholder 1"/>
          <p:cNvSpPr>
            <a:spLocks noGrp="1"/>
          </p:cNvSpPr>
          <p:nvPr>
            <p:ph idx="1"/>
          </p:nvPr>
        </p:nvSpPr>
        <p:spPr>
          <a:xfrm>
            <a:off x="457200" y="1143000"/>
            <a:ext cx="3886200" cy="652272"/>
          </a:xfrm>
        </p:spPr>
        <p:txBody>
          <a:bodyPr>
            <a:normAutofit/>
          </a:bodyPr>
          <a:lstStyle/>
          <a:p>
            <a:pPr marL="624078" indent="-514350">
              <a:buNone/>
            </a:pPr>
            <a:r>
              <a:rPr lang="it-IT" dirty="0" smtClean="0"/>
              <a:t>Step 1</a:t>
            </a:r>
          </a:p>
        </p:txBody>
      </p:sp>
      <p:sp>
        <p:nvSpPr>
          <p:cNvPr id="10" name="TextBox 9"/>
          <p:cNvSpPr txBox="1"/>
          <p:nvPr/>
        </p:nvSpPr>
        <p:spPr>
          <a:xfrm>
            <a:off x="381000" y="1642871"/>
            <a:ext cx="4191000" cy="3293209"/>
          </a:xfrm>
          <a:prstGeom prst="rect">
            <a:avLst/>
          </a:prstGeom>
          <a:noFill/>
        </p:spPr>
        <p:txBody>
          <a:bodyPr wrap="square" rtlCol="0">
            <a:spAutoFit/>
          </a:bodyPr>
          <a:lstStyle/>
          <a:p>
            <a:r>
              <a:rPr lang="it-IT" sz="1600" b="1" dirty="0" smtClean="0"/>
              <a:t>Descrizione</a:t>
            </a:r>
            <a:r>
              <a:rPr lang="it-IT" sz="1600" dirty="0" smtClean="0"/>
              <a:t> – Fornire agli alunni una descrizione, una spiegazione o un esempio (non la definizione) utilizzando un linguaggio semplice e comune</a:t>
            </a:r>
          </a:p>
          <a:p>
            <a:pPr>
              <a:buFont typeface="Arial" pitchFamily="34" charset="0"/>
              <a:buChar char="•"/>
            </a:pPr>
            <a:r>
              <a:rPr lang="it-IT" sz="1600" dirty="0" smtClean="0"/>
              <a:t>Determinare la conoscenza pregressa</a:t>
            </a:r>
          </a:p>
          <a:p>
            <a:pPr>
              <a:buFont typeface="Arial" pitchFamily="34" charset="0"/>
              <a:buChar char="•"/>
            </a:pPr>
            <a:r>
              <a:rPr lang="it-IT" sz="1600" dirty="0" smtClean="0"/>
              <a:t>Chiedere: Cosa pensi di sapere riguardo a questa parola?</a:t>
            </a:r>
          </a:p>
          <a:p>
            <a:pPr>
              <a:buFont typeface="Arial" pitchFamily="34" charset="0"/>
              <a:buChar char="•"/>
            </a:pPr>
            <a:r>
              <a:rPr lang="it-IT" sz="1600" dirty="0" smtClean="0"/>
              <a:t>Usare un video, una storia, un fatto di cronaca che contenga il termine</a:t>
            </a:r>
          </a:p>
          <a:p>
            <a:pPr>
              <a:buFont typeface="Arial" pitchFamily="34" charset="0"/>
              <a:buChar char="•"/>
            </a:pPr>
            <a:r>
              <a:rPr lang="it-IT" sz="1600" dirty="0" smtClean="0"/>
              <a:t>Fornire un’immagine mentale</a:t>
            </a:r>
          </a:p>
          <a:p>
            <a:pPr>
              <a:buFont typeface="Arial" pitchFamily="34" charset="0"/>
              <a:buChar char="•"/>
            </a:pPr>
            <a:r>
              <a:rPr lang="it-IT" sz="1600" dirty="0" smtClean="0"/>
              <a:t>Fornire immagini che rappresentano il termine</a:t>
            </a:r>
          </a:p>
          <a:p>
            <a:endParaRPr lang="it-IT" sz="1600" dirty="0" smtClean="0"/>
          </a:p>
        </p:txBody>
      </p:sp>
      <p:sp>
        <p:nvSpPr>
          <p:cNvPr id="15" name="Content Placeholder 1"/>
          <p:cNvSpPr txBox="1">
            <a:spLocks/>
          </p:cNvSpPr>
          <p:nvPr/>
        </p:nvSpPr>
        <p:spPr>
          <a:xfrm>
            <a:off x="4876800" y="3691129"/>
            <a:ext cx="3886200" cy="652272"/>
          </a:xfrm>
          <a:prstGeom prst="rect">
            <a:avLst/>
          </a:prstGeom>
        </p:spPr>
        <p:txBody>
          <a:bodyPr vert="horz">
            <a:normAutofit/>
          </a:bodyPr>
          <a:lstStyle/>
          <a:p>
            <a:pPr marL="624078" marR="0" lvl="0" indent="-514350" algn="l" defTabSz="914400" rtl="0" eaLnBrk="1" fontAlgn="auto" latinLnBrk="0" hangingPunct="1">
              <a:lnSpc>
                <a:spcPct val="100000"/>
              </a:lnSpc>
              <a:spcBef>
                <a:spcPts val="400"/>
              </a:spcBef>
              <a:spcAft>
                <a:spcPts val="0"/>
              </a:spcAft>
              <a:buClr>
                <a:schemeClr val="accent1"/>
              </a:buClr>
              <a:buSzPct val="68000"/>
              <a:buFont typeface="Wingdings 3"/>
              <a:buNone/>
              <a:tabLst/>
              <a:defRPr/>
            </a:pPr>
            <a:r>
              <a:rPr kumimoji="0" lang="it-IT" sz="2700" b="0" i="0" u="none" strike="noStrike" kern="1200" cap="none" spc="0" normalizeH="0" baseline="0" noProof="0" dirty="0" smtClean="0">
                <a:ln>
                  <a:noFill/>
                </a:ln>
                <a:solidFill>
                  <a:schemeClr val="tx1"/>
                </a:solidFill>
                <a:effectLst/>
                <a:uLnTx/>
                <a:uFillTx/>
                <a:latin typeface="+mn-lt"/>
                <a:ea typeface="+mn-ea"/>
                <a:cs typeface="+mn-cs"/>
              </a:rPr>
              <a:t>Step 2</a:t>
            </a:r>
          </a:p>
        </p:txBody>
      </p:sp>
      <p:sp>
        <p:nvSpPr>
          <p:cNvPr id="16" name="TextBox 15"/>
          <p:cNvSpPr txBox="1"/>
          <p:nvPr/>
        </p:nvSpPr>
        <p:spPr>
          <a:xfrm>
            <a:off x="4800600" y="4191000"/>
            <a:ext cx="4191000" cy="2062103"/>
          </a:xfrm>
          <a:prstGeom prst="rect">
            <a:avLst/>
          </a:prstGeom>
          <a:noFill/>
        </p:spPr>
        <p:txBody>
          <a:bodyPr wrap="square" rtlCol="0">
            <a:spAutoFit/>
          </a:bodyPr>
          <a:lstStyle/>
          <a:p>
            <a:r>
              <a:rPr lang="it-IT" sz="1600" b="1" dirty="0" smtClean="0"/>
              <a:t>Ripetizione</a:t>
            </a:r>
            <a:r>
              <a:rPr lang="it-IT" sz="1600" dirty="0" smtClean="0"/>
              <a:t> – Gli alunni ripetono la descrizione, la spiegazione o l’esempio utilizzando le loro parole</a:t>
            </a:r>
          </a:p>
          <a:p>
            <a:pPr>
              <a:buFont typeface="Arial" pitchFamily="34" charset="0"/>
              <a:buChar char="•"/>
            </a:pPr>
            <a:r>
              <a:rPr lang="it-IT" sz="1600" dirty="0" smtClean="0"/>
              <a:t>Discutere con un partner</a:t>
            </a:r>
          </a:p>
          <a:p>
            <a:pPr>
              <a:buFont typeface="Arial" pitchFamily="34" charset="0"/>
              <a:buChar char="•"/>
            </a:pPr>
            <a:r>
              <a:rPr lang="it-IT" sz="1600" dirty="0" smtClean="0"/>
              <a:t>Annotare su un quaderno apposito</a:t>
            </a:r>
          </a:p>
          <a:p>
            <a:pPr>
              <a:buFont typeface="Arial" pitchFamily="34" charset="0"/>
              <a:buChar char="•"/>
            </a:pPr>
            <a:r>
              <a:rPr lang="it-IT" sz="1600" dirty="0" smtClean="0"/>
              <a:t>In questa fase il docente controlla il lavoro, segnala errori e chiarisce dubbi</a:t>
            </a:r>
          </a:p>
          <a:p>
            <a:endParaRPr lang="it-IT" sz="1600" dirty="0" smtClean="0"/>
          </a:p>
        </p:txBody>
      </p:sp>
      <p:sp>
        <p:nvSpPr>
          <p:cNvPr id="8" name="CasellaDiTesto 7"/>
          <p:cNvSpPr txBox="1"/>
          <p:nvPr/>
        </p:nvSpPr>
        <p:spPr>
          <a:xfrm>
            <a:off x="507999" y="228600"/>
            <a:ext cx="308535" cy="369332"/>
          </a:xfrm>
          <a:prstGeom prst="rect">
            <a:avLst/>
          </a:prstGeom>
          <a:noFill/>
        </p:spPr>
        <p:txBody>
          <a:bodyPr wrap="none" rtlCol="0">
            <a:spAutoFit/>
          </a:bodyPr>
          <a:lstStyle/>
          <a:p>
            <a:r>
              <a:rPr lang="it-IT" dirty="0" err="1" smtClean="0"/>
              <a:t>F</a:t>
            </a:r>
            <a:endParaRPr lang="it-IT" dirty="0"/>
          </a:p>
        </p:txBody>
      </p:sp>
    </p:spTree>
    <p:extLst>
      <p:ext uri="{BB962C8B-B14F-4D97-AF65-F5344CB8AC3E}">
        <p14:creationId xmlns:p14="http://schemas.microsoft.com/office/powerpoint/2010/main" val="155993200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228600"/>
            <a:ext cx="9144000" cy="868362"/>
          </a:xfrm>
        </p:spPr>
        <p:txBody>
          <a:bodyPr>
            <a:normAutofit/>
          </a:bodyPr>
          <a:lstStyle/>
          <a:p>
            <a:pPr algn="ctr"/>
            <a:r>
              <a:rPr lang="it-IT" sz="3200" dirty="0" smtClean="0"/>
              <a:t>Costruire la conoscenza lessicale in 6 passaggi</a:t>
            </a:r>
            <a:endParaRPr lang="it-IT" sz="3200" dirty="0"/>
          </a:p>
        </p:txBody>
      </p:sp>
      <p:cxnSp>
        <p:nvCxnSpPr>
          <p:cNvPr id="6" name="Straight Connector 5"/>
          <p:cNvCxnSpPr/>
          <p:nvPr/>
        </p:nvCxnSpPr>
        <p:spPr>
          <a:xfrm>
            <a:off x="228600" y="990600"/>
            <a:ext cx="87630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9" name="Content Placeholder 1"/>
          <p:cNvSpPr>
            <a:spLocks noGrp="1"/>
          </p:cNvSpPr>
          <p:nvPr>
            <p:ph idx="1"/>
          </p:nvPr>
        </p:nvSpPr>
        <p:spPr>
          <a:xfrm>
            <a:off x="457200" y="1481329"/>
            <a:ext cx="3886200" cy="652272"/>
          </a:xfrm>
        </p:spPr>
        <p:txBody>
          <a:bodyPr>
            <a:normAutofit/>
          </a:bodyPr>
          <a:lstStyle/>
          <a:p>
            <a:pPr marL="624078" indent="-514350">
              <a:buNone/>
            </a:pPr>
            <a:r>
              <a:rPr lang="it-IT" dirty="0" smtClean="0"/>
              <a:t>Step 3</a:t>
            </a:r>
          </a:p>
        </p:txBody>
      </p:sp>
      <p:sp>
        <p:nvSpPr>
          <p:cNvPr id="10" name="TextBox 9"/>
          <p:cNvSpPr txBox="1"/>
          <p:nvPr/>
        </p:nvSpPr>
        <p:spPr>
          <a:xfrm>
            <a:off x="381000" y="1981200"/>
            <a:ext cx="4191000" cy="2800767"/>
          </a:xfrm>
          <a:prstGeom prst="rect">
            <a:avLst/>
          </a:prstGeom>
          <a:noFill/>
        </p:spPr>
        <p:txBody>
          <a:bodyPr wrap="square" rtlCol="0">
            <a:spAutoFit/>
          </a:bodyPr>
          <a:lstStyle/>
          <a:p>
            <a:r>
              <a:rPr lang="it-IT" sz="1600" b="1" dirty="0" smtClean="0"/>
              <a:t>Rappresentazione</a:t>
            </a:r>
            <a:r>
              <a:rPr lang="it-IT" sz="1600" dirty="0" smtClean="0"/>
              <a:t> – Gli alunni rappresentano il termine in modo non linguistico utilizzando una diversa modalità altrettanto efficace</a:t>
            </a:r>
          </a:p>
          <a:p>
            <a:pPr>
              <a:buFont typeface="Arial" pitchFamily="34" charset="0"/>
              <a:buChar char="•"/>
            </a:pPr>
            <a:r>
              <a:rPr lang="it-IT" sz="1600" dirty="0" smtClean="0"/>
              <a:t>Rappresentazione grafica per illustrare un processo</a:t>
            </a:r>
          </a:p>
          <a:p>
            <a:pPr>
              <a:buFont typeface="Arial" pitchFamily="34" charset="0"/>
              <a:buChar char="•"/>
            </a:pPr>
            <a:r>
              <a:rPr lang="it-IT" sz="1600" dirty="0" smtClean="0"/>
              <a:t>Disegnare l’oggetto</a:t>
            </a:r>
          </a:p>
          <a:p>
            <a:pPr>
              <a:buFont typeface="Arial" pitchFamily="34" charset="0"/>
              <a:buChar char="•"/>
            </a:pPr>
            <a:r>
              <a:rPr lang="it-IT" sz="1600" dirty="0" smtClean="0"/>
              <a:t>Disegnare un simbolo</a:t>
            </a:r>
          </a:p>
          <a:p>
            <a:pPr>
              <a:buFont typeface="Arial" pitchFamily="34" charset="0"/>
              <a:buChar char="•"/>
            </a:pPr>
            <a:r>
              <a:rPr lang="it-IT" sz="1600" dirty="0" smtClean="0"/>
              <a:t>Drammatizzare il termine</a:t>
            </a:r>
          </a:p>
          <a:p>
            <a:pPr>
              <a:buFont typeface="Arial" pitchFamily="34" charset="0"/>
              <a:buChar char="•"/>
            </a:pPr>
            <a:r>
              <a:rPr lang="it-IT" sz="1600" dirty="0" smtClean="0"/>
              <a:t>Annotare su un quaderno apposito</a:t>
            </a:r>
          </a:p>
          <a:p>
            <a:pPr>
              <a:buFont typeface="Arial" pitchFamily="34" charset="0"/>
              <a:buChar char="•"/>
            </a:pPr>
            <a:r>
              <a:rPr lang="it-IT" sz="1600" dirty="0" smtClean="0"/>
              <a:t>Modeling da parte del docente</a:t>
            </a:r>
          </a:p>
        </p:txBody>
      </p:sp>
      <p:pic>
        <p:nvPicPr>
          <p:cNvPr id="35842" name="Picture 2"/>
          <p:cNvPicPr>
            <a:picLocks noChangeAspect="1" noChangeArrowheads="1"/>
          </p:cNvPicPr>
          <p:nvPr/>
        </p:nvPicPr>
        <p:blipFill>
          <a:blip r:embed="rId3"/>
          <a:srcRect/>
          <a:stretch>
            <a:fillRect/>
          </a:stretch>
        </p:blipFill>
        <p:spPr bwMode="auto">
          <a:xfrm>
            <a:off x="4876800" y="2514600"/>
            <a:ext cx="3858520" cy="3429000"/>
          </a:xfrm>
          <a:prstGeom prst="rect">
            <a:avLst/>
          </a:prstGeom>
          <a:noFill/>
          <a:ln w="9525">
            <a:noFill/>
            <a:miter lim="800000"/>
            <a:headEnd/>
            <a:tailEnd/>
          </a:ln>
          <a:effectLst/>
        </p:spPr>
      </p:pic>
      <p:sp>
        <p:nvSpPr>
          <p:cNvPr id="7" name="CasellaDiTesto 6"/>
          <p:cNvSpPr txBox="1"/>
          <p:nvPr/>
        </p:nvSpPr>
        <p:spPr>
          <a:xfrm>
            <a:off x="507999" y="228600"/>
            <a:ext cx="308535" cy="369332"/>
          </a:xfrm>
          <a:prstGeom prst="rect">
            <a:avLst/>
          </a:prstGeom>
          <a:noFill/>
        </p:spPr>
        <p:txBody>
          <a:bodyPr wrap="none" rtlCol="0">
            <a:spAutoFit/>
          </a:bodyPr>
          <a:lstStyle/>
          <a:p>
            <a:r>
              <a:rPr lang="it-IT" dirty="0" err="1" smtClean="0"/>
              <a:t>F</a:t>
            </a:r>
            <a:endParaRPr lang="it-IT" dirty="0"/>
          </a:p>
        </p:txBody>
      </p:sp>
    </p:spTree>
    <p:extLst>
      <p:ext uri="{BB962C8B-B14F-4D97-AF65-F5344CB8AC3E}">
        <p14:creationId xmlns:p14="http://schemas.microsoft.com/office/powerpoint/2010/main" val="169202695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228600"/>
            <a:ext cx="9144000" cy="868362"/>
          </a:xfrm>
        </p:spPr>
        <p:txBody>
          <a:bodyPr>
            <a:normAutofit/>
          </a:bodyPr>
          <a:lstStyle/>
          <a:p>
            <a:pPr algn="ctr"/>
            <a:r>
              <a:rPr lang="it-IT" sz="3200" dirty="0" smtClean="0"/>
              <a:t>Costruire la conoscenza lessicale in 6 passaggi</a:t>
            </a:r>
            <a:endParaRPr lang="it-IT" sz="3200" dirty="0"/>
          </a:p>
        </p:txBody>
      </p:sp>
      <p:cxnSp>
        <p:nvCxnSpPr>
          <p:cNvPr id="6" name="Straight Connector 5"/>
          <p:cNvCxnSpPr/>
          <p:nvPr/>
        </p:nvCxnSpPr>
        <p:spPr>
          <a:xfrm>
            <a:off x="228600" y="990600"/>
            <a:ext cx="87630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9" name="Content Placeholder 1"/>
          <p:cNvSpPr>
            <a:spLocks noGrp="1"/>
          </p:cNvSpPr>
          <p:nvPr>
            <p:ph idx="1"/>
          </p:nvPr>
        </p:nvSpPr>
        <p:spPr>
          <a:xfrm>
            <a:off x="457200" y="1219200"/>
            <a:ext cx="3886200" cy="652272"/>
          </a:xfrm>
        </p:spPr>
        <p:txBody>
          <a:bodyPr>
            <a:normAutofit/>
          </a:bodyPr>
          <a:lstStyle/>
          <a:p>
            <a:pPr marL="624078" indent="-514350">
              <a:buNone/>
            </a:pPr>
            <a:r>
              <a:rPr lang="it-IT" dirty="0" smtClean="0"/>
              <a:t>Step 4</a:t>
            </a:r>
          </a:p>
        </p:txBody>
      </p:sp>
      <p:sp>
        <p:nvSpPr>
          <p:cNvPr id="10" name="TextBox 9"/>
          <p:cNvSpPr txBox="1"/>
          <p:nvPr/>
        </p:nvSpPr>
        <p:spPr>
          <a:xfrm>
            <a:off x="381000" y="1719071"/>
            <a:ext cx="4191000" cy="3785652"/>
          </a:xfrm>
          <a:prstGeom prst="rect">
            <a:avLst/>
          </a:prstGeom>
          <a:noFill/>
        </p:spPr>
        <p:txBody>
          <a:bodyPr wrap="square" rtlCol="0">
            <a:spAutoFit/>
          </a:bodyPr>
          <a:lstStyle/>
          <a:p>
            <a:r>
              <a:rPr lang="it-IT" sz="1600" b="1" dirty="0" smtClean="0"/>
              <a:t>Attività</a:t>
            </a:r>
            <a:r>
              <a:rPr lang="it-IT" sz="1600" dirty="0" smtClean="0"/>
              <a:t> – Gli alunni vengono coinvolti periodicamente in attività che espandono la conoscenza dei termini</a:t>
            </a:r>
          </a:p>
          <a:p>
            <a:pPr>
              <a:buFont typeface="Arial" pitchFamily="34" charset="0"/>
              <a:buChar char="•"/>
            </a:pPr>
            <a:r>
              <a:rPr lang="it-IT" sz="1600" dirty="0" smtClean="0"/>
              <a:t>Identificare sinonimi e contrari</a:t>
            </a:r>
          </a:p>
          <a:p>
            <a:pPr>
              <a:buFont typeface="Arial" pitchFamily="34" charset="0"/>
              <a:buChar char="•"/>
            </a:pPr>
            <a:r>
              <a:rPr lang="it-IT" sz="1600" dirty="0" smtClean="0"/>
              <a:t>Segnalare prefissi o suffissi per aiutare la memoria</a:t>
            </a:r>
          </a:p>
          <a:p>
            <a:pPr>
              <a:buFont typeface="Arial" pitchFamily="34" charset="0"/>
              <a:buChar char="•"/>
            </a:pPr>
            <a:r>
              <a:rPr lang="it-IT" sz="1600" dirty="0" smtClean="0"/>
              <a:t>Elencare parole/concetti collegati</a:t>
            </a:r>
          </a:p>
          <a:p>
            <a:pPr>
              <a:buFont typeface="Arial" pitchFamily="34" charset="0"/>
              <a:buChar char="•"/>
            </a:pPr>
            <a:r>
              <a:rPr lang="it-IT" sz="1600" dirty="0" smtClean="0"/>
              <a:t>Disegnare l’oggetto</a:t>
            </a:r>
          </a:p>
          <a:p>
            <a:pPr>
              <a:buFont typeface="Arial" pitchFamily="34" charset="0"/>
              <a:buChar char="•"/>
            </a:pPr>
            <a:r>
              <a:rPr lang="it-IT" sz="1600" dirty="0" smtClean="0"/>
              <a:t>Disegnare un simbolo</a:t>
            </a:r>
          </a:p>
          <a:p>
            <a:pPr>
              <a:buFont typeface="Arial" pitchFamily="34" charset="0"/>
              <a:buChar char="•"/>
            </a:pPr>
            <a:r>
              <a:rPr lang="it-IT" sz="1600" dirty="0" smtClean="0"/>
              <a:t>Drammatizzare il termine</a:t>
            </a:r>
          </a:p>
          <a:p>
            <a:pPr>
              <a:buFont typeface="Arial" pitchFamily="34" charset="0"/>
              <a:buChar char="•"/>
            </a:pPr>
            <a:r>
              <a:rPr lang="it-IT" sz="1600" dirty="0" smtClean="0"/>
              <a:t>Annotare su un quaderno apposito</a:t>
            </a:r>
          </a:p>
          <a:p>
            <a:pPr>
              <a:buFont typeface="Arial" pitchFamily="34" charset="0"/>
              <a:buChar char="•"/>
            </a:pPr>
            <a:r>
              <a:rPr lang="it-IT" sz="1600" dirty="0" smtClean="0"/>
              <a:t>Il docente traduce il termine in un’altra lingua se l’Italiano non è la lingua primaria per l’alunno</a:t>
            </a:r>
          </a:p>
          <a:p>
            <a:pPr>
              <a:buFont typeface="Arial" pitchFamily="34" charset="0"/>
              <a:buChar char="•"/>
            </a:pPr>
            <a:r>
              <a:rPr lang="it-IT" sz="1600" dirty="0" smtClean="0"/>
              <a:t>Segnala errori comuni legati al termine</a:t>
            </a:r>
          </a:p>
        </p:txBody>
      </p:sp>
      <p:pic>
        <p:nvPicPr>
          <p:cNvPr id="36867" name="Picture 3"/>
          <p:cNvPicPr>
            <a:picLocks noChangeAspect="1" noChangeArrowheads="1"/>
          </p:cNvPicPr>
          <p:nvPr/>
        </p:nvPicPr>
        <p:blipFill>
          <a:blip r:embed="rId3"/>
          <a:srcRect/>
          <a:stretch>
            <a:fillRect/>
          </a:stretch>
        </p:blipFill>
        <p:spPr bwMode="auto">
          <a:xfrm>
            <a:off x="4724400" y="1219200"/>
            <a:ext cx="4232686" cy="5067300"/>
          </a:xfrm>
          <a:prstGeom prst="rect">
            <a:avLst/>
          </a:prstGeom>
          <a:noFill/>
          <a:ln w="9525">
            <a:noFill/>
            <a:miter lim="800000"/>
            <a:headEnd/>
            <a:tailEnd/>
          </a:ln>
          <a:effectLst/>
        </p:spPr>
      </p:pic>
      <p:sp>
        <p:nvSpPr>
          <p:cNvPr id="7" name="CasellaDiTesto 6"/>
          <p:cNvSpPr txBox="1"/>
          <p:nvPr/>
        </p:nvSpPr>
        <p:spPr>
          <a:xfrm>
            <a:off x="507999" y="228600"/>
            <a:ext cx="308535" cy="369332"/>
          </a:xfrm>
          <a:prstGeom prst="rect">
            <a:avLst/>
          </a:prstGeom>
          <a:noFill/>
        </p:spPr>
        <p:txBody>
          <a:bodyPr wrap="none" rtlCol="0">
            <a:spAutoFit/>
          </a:bodyPr>
          <a:lstStyle/>
          <a:p>
            <a:r>
              <a:rPr lang="it-IT" dirty="0" err="1" smtClean="0"/>
              <a:t>F</a:t>
            </a:r>
            <a:endParaRPr lang="it-IT" dirty="0"/>
          </a:p>
        </p:txBody>
      </p:sp>
    </p:spTree>
    <p:extLst>
      <p:ext uri="{BB962C8B-B14F-4D97-AF65-F5344CB8AC3E}">
        <p14:creationId xmlns:p14="http://schemas.microsoft.com/office/powerpoint/2010/main" val="12717035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228600"/>
            <a:ext cx="9144000" cy="868362"/>
          </a:xfrm>
        </p:spPr>
        <p:txBody>
          <a:bodyPr>
            <a:normAutofit/>
          </a:bodyPr>
          <a:lstStyle/>
          <a:p>
            <a:pPr algn="ctr"/>
            <a:r>
              <a:rPr lang="it-IT" sz="3200" dirty="0" smtClean="0"/>
              <a:t>Costruire la conoscenza lessicale in 6 passaggi</a:t>
            </a:r>
            <a:endParaRPr lang="it-IT" sz="3200" dirty="0"/>
          </a:p>
        </p:txBody>
      </p:sp>
      <p:cxnSp>
        <p:nvCxnSpPr>
          <p:cNvPr id="6" name="Straight Connector 5"/>
          <p:cNvCxnSpPr/>
          <p:nvPr/>
        </p:nvCxnSpPr>
        <p:spPr>
          <a:xfrm>
            <a:off x="228600" y="990600"/>
            <a:ext cx="87630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9" name="Content Placeholder 1"/>
          <p:cNvSpPr>
            <a:spLocks noGrp="1"/>
          </p:cNvSpPr>
          <p:nvPr>
            <p:ph idx="1"/>
          </p:nvPr>
        </p:nvSpPr>
        <p:spPr>
          <a:xfrm>
            <a:off x="457200" y="1481329"/>
            <a:ext cx="3886200" cy="652272"/>
          </a:xfrm>
        </p:spPr>
        <p:txBody>
          <a:bodyPr>
            <a:normAutofit/>
          </a:bodyPr>
          <a:lstStyle/>
          <a:p>
            <a:pPr marL="624078" indent="-514350">
              <a:buNone/>
            </a:pPr>
            <a:r>
              <a:rPr lang="it-IT" dirty="0" smtClean="0"/>
              <a:t>Step 5</a:t>
            </a:r>
          </a:p>
        </p:txBody>
      </p:sp>
      <p:sp>
        <p:nvSpPr>
          <p:cNvPr id="10" name="TextBox 9"/>
          <p:cNvSpPr txBox="1"/>
          <p:nvPr/>
        </p:nvSpPr>
        <p:spPr>
          <a:xfrm>
            <a:off x="381000" y="1981200"/>
            <a:ext cx="4191000" cy="1323439"/>
          </a:xfrm>
          <a:prstGeom prst="rect">
            <a:avLst/>
          </a:prstGeom>
          <a:noFill/>
        </p:spPr>
        <p:txBody>
          <a:bodyPr wrap="square" rtlCol="0">
            <a:spAutoFit/>
          </a:bodyPr>
          <a:lstStyle/>
          <a:p>
            <a:r>
              <a:rPr lang="it-IT" sz="1600" b="1" dirty="0" smtClean="0"/>
              <a:t>Discussione</a:t>
            </a:r>
            <a:r>
              <a:rPr lang="it-IT" sz="1600" dirty="0" smtClean="0"/>
              <a:t>– Gli alunni lavorano in coppia per riflettere, condividere, ragionare sui termini</a:t>
            </a:r>
          </a:p>
          <a:p>
            <a:pPr>
              <a:buFont typeface="Arial" pitchFamily="34" charset="0"/>
              <a:buChar char="•"/>
            </a:pPr>
            <a:r>
              <a:rPr lang="it-IT" sz="1600" dirty="0" smtClean="0"/>
              <a:t>Rivedere il lavoro sul quaderno e modificarlo se serve</a:t>
            </a:r>
          </a:p>
        </p:txBody>
      </p:sp>
      <p:sp>
        <p:nvSpPr>
          <p:cNvPr id="8" name="Content Placeholder 1"/>
          <p:cNvSpPr txBox="1">
            <a:spLocks/>
          </p:cNvSpPr>
          <p:nvPr/>
        </p:nvSpPr>
        <p:spPr>
          <a:xfrm>
            <a:off x="4800600" y="2852929"/>
            <a:ext cx="3886200" cy="652272"/>
          </a:xfrm>
          <a:prstGeom prst="rect">
            <a:avLst/>
          </a:prstGeom>
        </p:spPr>
        <p:txBody>
          <a:bodyPr vert="horz">
            <a:normAutofit/>
          </a:bodyPr>
          <a:lstStyle/>
          <a:p>
            <a:pPr marL="624078" marR="0" lvl="0" indent="-514350" algn="l" defTabSz="914400" rtl="0" eaLnBrk="1" fontAlgn="auto" latinLnBrk="0" hangingPunct="1">
              <a:lnSpc>
                <a:spcPct val="100000"/>
              </a:lnSpc>
              <a:spcBef>
                <a:spcPts val="400"/>
              </a:spcBef>
              <a:spcAft>
                <a:spcPts val="0"/>
              </a:spcAft>
              <a:buClr>
                <a:schemeClr val="accent1"/>
              </a:buClr>
              <a:buSzPct val="68000"/>
              <a:buFont typeface="Wingdings 3"/>
              <a:buNone/>
              <a:tabLst/>
              <a:defRPr/>
            </a:pPr>
            <a:r>
              <a:rPr kumimoji="0" lang="it-IT" sz="2700" b="0" i="0" u="none" strike="noStrike" kern="1200" cap="none" spc="0" normalizeH="0" baseline="0" noProof="0" dirty="0" smtClean="0">
                <a:ln>
                  <a:noFill/>
                </a:ln>
                <a:solidFill>
                  <a:schemeClr val="tx1"/>
                </a:solidFill>
                <a:effectLst/>
                <a:uLnTx/>
                <a:uFillTx/>
                <a:latin typeface="+mn-lt"/>
                <a:ea typeface="+mn-ea"/>
                <a:cs typeface="+mn-cs"/>
              </a:rPr>
              <a:t>Step 6</a:t>
            </a:r>
          </a:p>
        </p:txBody>
      </p:sp>
      <p:sp>
        <p:nvSpPr>
          <p:cNvPr id="11" name="TextBox 10"/>
          <p:cNvSpPr txBox="1"/>
          <p:nvPr/>
        </p:nvSpPr>
        <p:spPr>
          <a:xfrm>
            <a:off x="4724400" y="3352800"/>
            <a:ext cx="4191000" cy="1323439"/>
          </a:xfrm>
          <a:prstGeom prst="rect">
            <a:avLst/>
          </a:prstGeom>
          <a:noFill/>
        </p:spPr>
        <p:txBody>
          <a:bodyPr wrap="square" rtlCol="0">
            <a:spAutoFit/>
          </a:bodyPr>
          <a:lstStyle/>
          <a:p>
            <a:r>
              <a:rPr lang="it-IT" sz="1600" b="1" dirty="0" smtClean="0"/>
              <a:t>Giochi</a:t>
            </a:r>
            <a:r>
              <a:rPr lang="it-IT" sz="1600" dirty="0" smtClean="0"/>
              <a:t>– proporre agli alunni quiz a squadre, tipo Jeopardy o Pictionary, o Bingo (l’insegnante legge la definizione e gli alunni trovano la parola sulla cartella)</a:t>
            </a:r>
          </a:p>
        </p:txBody>
      </p:sp>
      <p:pic>
        <p:nvPicPr>
          <p:cNvPr id="37891" name="Picture 3"/>
          <p:cNvPicPr>
            <a:picLocks noChangeAspect="1" noChangeArrowheads="1"/>
          </p:cNvPicPr>
          <p:nvPr/>
        </p:nvPicPr>
        <p:blipFill>
          <a:blip r:embed="rId3"/>
          <a:srcRect/>
          <a:stretch>
            <a:fillRect/>
          </a:stretch>
        </p:blipFill>
        <p:spPr bwMode="auto">
          <a:xfrm>
            <a:off x="533400" y="3581400"/>
            <a:ext cx="2568164" cy="2286000"/>
          </a:xfrm>
          <a:prstGeom prst="rect">
            <a:avLst/>
          </a:prstGeom>
          <a:noFill/>
          <a:ln w="9525">
            <a:noFill/>
            <a:miter lim="800000"/>
            <a:headEnd/>
            <a:tailEnd/>
          </a:ln>
          <a:effectLst/>
        </p:spPr>
      </p:pic>
      <p:pic>
        <p:nvPicPr>
          <p:cNvPr id="37892" name="Picture 4"/>
          <p:cNvPicPr>
            <a:picLocks noChangeAspect="1" noChangeArrowheads="1"/>
          </p:cNvPicPr>
          <p:nvPr/>
        </p:nvPicPr>
        <p:blipFill>
          <a:blip r:embed="rId4" cstate="print"/>
          <a:srcRect/>
          <a:stretch>
            <a:fillRect/>
          </a:stretch>
        </p:blipFill>
        <p:spPr bwMode="auto">
          <a:xfrm>
            <a:off x="6172200" y="4572000"/>
            <a:ext cx="2743200" cy="2057400"/>
          </a:xfrm>
          <a:prstGeom prst="rect">
            <a:avLst/>
          </a:prstGeom>
          <a:noFill/>
          <a:ln w="9525">
            <a:noFill/>
            <a:miter lim="800000"/>
            <a:headEnd/>
            <a:tailEnd/>
          </a:ln>
          <a:effectLst/>
        </p:spPr>
      </p:pic>
      <p:sp>
        <p:nvSpPr>
          <p:cNvPr id="12" name="CasellaDiTesto 11"/>
          <p:cNvSpPr txBox="1"/>
          <p:nvPr/>
        </p:nvSpPr>
        <p:spPr>
          <a:xfrm>
            <a:off x="507999" y="93136"/>
            <a:ext cx="308535" cy="369332"/>
          </a:xfrm>
          <a:prstGeom prst="rect">
            <a:avLst/>
          </a:prstGeom>
          <a:noFill/>
        </p:spPr>
        <p:txBody>
          <a:bodyPr wrap="none" rtlCol="0">
            <a:spAutoFit/>
          </a:bodyPr>
          <a:lstStyle/>
          <a:p>
            <a:r>
              <a:rPr lang="it-IT" dirty="0" err="1" smtClean="0"/>
              <a:t>F</a:t>
            </a:r>
            <a:endParaRPr lang="it-IT" dirty="0"/>
          </a:p>
        </p:txBody>
      </p:sp>
    </p:spTree>
    <p:extLst>
      <p:ext uri="{BB962C8B-B14F-4D97-AF65-F5344CB8AC3E}">
        <p14:creationId xmlns:p14="http://schemas.microsoft.com/office/powerpoint/2010/main" val="113967542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9"/>
            <a:ext cx="4114800" cy="652272"/>
          </a:xfrm>
        </p:spPr>
        <p:txBody>
          <a:bodyPr>
            <a:normAutofit/>
          </a:bodyPr>
          <a:lstStyle/>
          <a:p>
            <a:pPr marL="624078" indent="-514350">
              <a:buFont typeface="+mj-lt"/>
              <a:buAutoNum type="arabicPeriod"/>
            </a:pPr>
            <a:r>
              <a:rPr lang="en-US" dirty="0" smtClean="0"/>
              <a:t>Exit Ticket</a:t>
            </a:r>
          </a:p>
        </p:txBody>
      </p:sp>
      <p:sp>
        <p:nvSpPr>
          <p:cNvPr id="3" name="Title 2"/>
          <p:cNvSpPr>
            <a:spLocks noGrp="1"/>
          </p:cNvSpPr>
          <p:nvPr>
            <p:ph type="title"/>
          </p:nvPr>
        </p:nvSpPr>
        <p:spPr>
          <a:xfrm>
            <a:off x="228600" y="228600"/>
            <a:ext cx="8763000" cy="868362"/>
          </a:xfrm>
        </p:spPr>
        <p:txBody>
          <a:bodyPr>
            <a:normAutofit/>
          </a:bodyPr>
          <a:lstStyle/>
          <a:p>
            <a:r>
              <a:rPr lang="it-IT" sz="3200" dirty="0" smtClean="0"/>
              <a:t>Concludere una lezione in modo efficace</a:t>
            </a:r>
            <a:endParaRPr lang="it-IT" sz="3200" dirty="0"/>
          </a:p>
        </p:txBody>
      </p:sp>
      <p:sp>
        <p:nvSpPr>
          <p:cNvPr id="4" name="TextBox 3"/>
          <p:cNvSpPr txBox="1"/>
          <p:nvPr/>
        </p:nvSpPr>
        <p:spPr>
          <a:xfrm>
            <a:off x="381000" y="1981200"/>
            <a:ext cx="3886200" cy="3785652"/>
          </a:xfrm>
          <a:prstGeom prst="rect">
            <a:avLst/>
          </a:prstGeom>
          <a:noFill/>
        </p:spPr>
        <p:txBody>
          <a:bodyPr wrap="square" rtlCol="0">
            <a:spAutoFit/>
          </a:bodyPr>
          <a:lstStyle/>
          <a:p>
            <a:r>
              <a:rPr lang="it-IT" sz="1600" dirty="0" smtClean="0"/>
              <a:t>Utilizzare questa tecnica per verificare ciò che gli alunni hanno appreso al termine di una lezione .</a:t>
            </a:r>
          </a:p>
          <a:p>
            <a:endParaRPr lang="it-IT" sz="1600" dirty="0" smtClean="0"/>
          </a:p>
          <a:p>
            <a:r>
              <a:rPr lang="it-IT" sz="1600" dirty="0" smtClean="0"/>
              <a:t>Prima che la lezione finisca, chiedere agli allievi di rispondere a una domanda, risolvere un problema, illustrare cosa hanno imparato. </a:t>
            </a:r>
          </a:p>
          <a:p>
            <a:r>
              <a:rPr lang="it-IT" sz="1600" dirty="0" smtClean="0"/>
              <a:t> </a:t>
            </a:r>
          </a:p>
          <a:p>
            <a:r>
              <a:rPr lang="it-IT" sz="1600" dirty="0" smtClean="0"/>
              <a:t>Questo aiuta il docente a valutare meglio la situazione e a pianificare la lezione successiva e gli eventuali interventi.</a:t>
            </a:r>
          </a:p>
          <a:p>
            <a:endParaRPr lang="it-IT" sz="1600" dirty="0" smtClean="0"/>
          </a:p>
          <a:p>
            <a:endParaRPr lang="it-IT" sz="1600" dirty="0" smtClean="0"/>
          </a:p>
        </p:txBody>
      </p:sp>
      <p:cxnSp>
        <p:nvCxnSpPr>
          <p:cNvPr id="6" name="Straight Connector 5"/>
          <p:cNvCxnSpPr/>
          <p:nvPr/>
        </p:nvCxnSpPr>
        <p:spPr>
          <a:xfrm>
            <a:off x="228600" y="990600"/>
            <a:ext cx="8763000" cy="1588"/>
          </a:xfrm>
          <a:prstGeom prst="line">
            <a:avLst/>
          </a:prstGeom>
        </p:spPr>
        <p:style>
          <a:lnRef idx="1">
            <a:schemeClr val="accent1"/>
          </a:lnRef>
          <a:fillRef idx="0">
            <a:schemeClr val="accent1"/>
          </a:fillRef>
          <a:effectRef idx="0">
            <a:schemeClr val="accent1"/>
          </a:effectRef>
          <a:fontRef idx="minor">
            <a:schemeClr val="tx1"/>
          </a:fontRef>
        </p:style>
      </p:cxnSp>
      <p:pic>
        <p:nvPicPr>
          <p:cNvPr id="1026" name="Picture 2" descr="https://3.bp.blogspot.com/-4x7auFrDEPg/VGTQmmSR8MI/AAAAAAAADfU/uJ7zrKSrqig/s400/exit%2Bticket%2B1.png"/>
          <p:cNvPicPr>
            <a:picLocks noChangeAspect="1" noChangeArrowheads="1"/>
          </p:cNvPicPr>
          <p:nvPr/>
        </p:nvPicPr>
        <p:blipFill>
          <a:blip r:embed="rId2"/>
          <a:srcRect/>
          <a:stretch>
            <a:fillRect/>
          </a:stretch>
        </p:blipFill>
        <p:spPr bwMode="auto">
          <a:xfrm>
            <a:off x="5334000" y="1143000"/>
            <a:ext cx="3200400" cy="3016378"/>
          </a:xfrm>
          <a:prstGeom prst="rect">
            <a:avLst/>
          </a:prstGeom>
          <a:noFill/>
        </p:spPr>
      </p:pic>
      <p:pic>
        <p:nvPicPr>
          <p:cNvPr id="1029" name="Picture 5"/>
          <p:cNvPicPr>
            <a:picLocks noChangeAspect="1" noChangeArrowheads="1"/>
          </p:cNvPicPr>
          <p:nvPr/>
        </p:nvPicPr>
        <p:blipFill>
          <a:blip r:embed="rId3"/>
          <a:srcRect/>
          <a:stretch>
            <a:fillRect/>
          </a:stretch>
        </p:blipFill>
        <p:spPr bwMode="auto">
          <a:xfrm>
            <a:off x="4800600" y="4191000"/>
            <a:ext cx="2400300" cy="2448306"/>
          </a:xfrm>
          <a:prstGeom prst="rect">
            <a:avLst/>
          </a:prstGeom>
          <a:noFill/>
          <a:ln w="9525">
            <a:noFill/>
            <a:miter lim="800000"/>
            <a:headEnd/>
            <a:tailEnd/>
          </a:ln>
          <a:effectLst/>
        </p:spPr>
      </p:pic>
      <p:sp>
        <p:nvSpPr>
          <p:cNvPr id="8" name="CasellaDiTesto 7"/>
          <p:cNvSpPr txBox="1"/>
          <p:nvPr/>
        </p:nvSpPr>
        <p:spPr>
          <a:xfrm>
            <a:off x="507999" y="228600"/>
            <a:ext cx="308535" cy="369332"/>
          </a:xfrm>
          <a:prstGeom prst="rect">
            <a:avLst/>
          </a:prstGeom>
          <a:noFill/>
        </p:spPr>
        <p:txBody>
          <a:bodyPr wrap="none" rtlCol="0">
            <a:spAutoFit/>
          </a:bodyPr>
          <a:lstStyle/>
          <a:p>
            <a:r>
              <a:rPr lang="it-IT" dirty="0" err="1" smtClean="0"/>
              <a:t>F</a:t>
            </a:r>
            <a:endParaRPr lang="it-IT" dirty="0"/>
          </a:p>
        </p:txBody>
      </p:sp>
    </p:spTree>
    <p:extLst>
      <p:ext uri="{BB962C8B-B14F-4D97-AF65-F5344CB8AC3E}">
        <p14:creationId xmlns:p14="http://schemas.microsoft.com/office/powerpoint/2010/main" val="23806152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9"/>
            <a:ext cx="4114800" cy="652272"/>
          </a:xfrm>
        </p:spPr>
        <p:txBody>
          <a:bodyPr>
            <a:normAutofit/>
          </a:bodyPr>
          <a:lstStyle/>
          <a:p>
            <a:pPr marL="624078" indent="-514350">
              <a:buFont typeface="+mj-lt"/>
              <a:buAutoNum type="arabicPeriod" startAt="2"/>
            </a:pPr>
            <a:r>
              <a:rPr lang="it-IT" dirty="0" smtClean="0"/>
              <a:t>Fare domande</a:t>
            </a:r>
          </a:p>
        </p:txBody>
      </p:sp>
      <p:sp>
        <p:nvSpPr>
          <p:cNvPr id="3" name="Title 2"/>
          <p:cNvSpPr>
            <a:spLocks noGrp="1"/>
          </p:cNvSpPr>
          <p:nvPr>
            <p:ph type="title"/>
          </p:nvPr>
        </p:nvSpPr>
        <p:spPr>
          <a:xfrm>
            <a:off x="228600" y="228600"/>
            <a:ext cx="8763000" cy="868362"/>
          </a:xfrm>
        </p:spPr>
        <p:txBody>
          <a:bodyPr>
            <a:normAutofit/>
          </a:bodyPr>
          <a:lstStyle/>
          <a:p>
            <a:r>
              <a:rPr lang="it-IT" sz="3200" dirty="0" smtClean="0"/>
              <a:t>Concludere una lezione in modo efficace</a:t>
            </a:r>
            <a:endParaRPr lang="it-IT" sz="3200" dirty="0"/>
          </a:p>
        </p:txBody>
      </p:sp>
      <p:sp>
        <p:nvSpPr>
          <p:cNvPr id="4" name="TextBox 3"/>
          <p:cNvSpPr txBox="1"/>
          <p:nvPr/>
        </p:nvSpPr>
        <p:spPr>
          <a:xfrm>
            <a:off x="381000" y="1981200"/>
            <a:ext cx="4572000" cy="3293209"/>
          </a:xfrm>
          <a:prstGeom prst="rect">
            <a:avLst/>
          </a:prstGeom>
          <a:noFill/>
        </p:spPr>
        <p:txBody>
          <a:bodyPr wrap="square" rtlCol="0">
            <a:spAutoFit/>
          </a:bodyPr>
          <a:lstStyle/>
          <a:p>
            <a:r>
              <a:rPr lang="it-IT" sz="1600" dirty="0" smtClean="0"/>
              <a:t>-dimmi una cosa che hai imparato oggi</a:t>
            </a:r>
          </a:p>
          <a:p>
            <a:r>
              <a:rPr lang="it-IT" sz="1600" dirty="0" smtClean="0"/>
              <a:t>-come riassumeresti la lezione di oggi a un</a:t>
            </a:r>
          </a:p>
          <a:p>
            <a:r>
              <a:rPr lang="it-IT" sz="1600" dirty="0" smtClean="0"/>
              <a:t>  compagno assente?</a:t>
            </a:r>
          </a:p>
          <a:p>
            <a:pPr>
              <a:buFontTx/>
              <a:buChar char="-"/>
            </a:pPr>
            <a:r>
              <a:rPr lang="it-IT" sz="1600" dirty="0" smtClean="0"/>
              <a:t>qual è stata la cosa più importante che</a:t>
            </a:r>
          </a:p>
          <a:p>
            <a:r>
              <a:rPr lang="it-IT" sz="1600" dirty="0" smtClean="0"/>
              <a:t>  hai imparato oggi?</a:t>
            </a:r>
          </a:p>
          <a:p>
            <a:r>
              <a:rPr lang="it-IT" sz="1600" dirty="0" smtClean="0"/>
              <a:t>-qual è stato il concetto più difficile della</a:t>
            </a:r>
          </a:p>
          <a:p>
            <a:r>
              <a:rPr lang="it-IT" sz="1600" dirty="0" smtClean="0"/>
              <a:t>  lezione di oggi?</a:t>
            </a:r>
          </a:p>
          <a:p>
            <a:r>
              <a:rPr lang="it-IT" sz="1600" dirty="0" smtClean="0"/>
              <a:t>-cosa dovrei ripetere nella prossima</a:t>
            </a:r>
          </a:p>
          <a:p>
            <a:r>
              <a:rPr lang="it-IT" sz="1600" dirty="0" smtClean="0"/>
              <a:t>  lezione?</a:t>
            </a:r>
          </a:p>
          <a:p>
            <a:endParaRPr lang="it-IT" sz="1600" dirty="0" smtClean="0"/>
          </a:p>
          <a:p>
            <a:endParaRPr lang="it-IT" sz="1600" dirty="0" smtClean="0"/>
          </a:p>
          <a:p>
            <a:endParaRPr lang="it-IT" sz="1600" dirty="0" smtClean="0"/>
          </a:p>
          <a:p>
            <a:endParaRPr lang="it-IT" sz="1600" dirty="0" smtClean="0"/>
          </a:p>
        </p:txBody>
      </p:sp>
      <p:cxnSp>
        <p:nvCxnSpPr>
          <p:cNvPr id="6" name="Straight Connector 5"/>
          <p:cNvCxnSpPr/>
          <p:nvPr/>
        </p:nvCxnSpPr>
        <p:spPr>
          <a:xfrm>
            <a:off x="228600" y="990600"/>
            <a:ext cx="8763000" cy="1588"/>
          </a:xfrm>
          <a:prstGeom prst="line">
            <a:avLst/>
          </a:prstGeom>
        </p:spPr>
        <p:style>
          <a:lnRef idx="1">
            <a:schemeClr val="accent1"/>
          </a:lnRef>
          <a:fillRef idx="0">
            <a:schemeClr val="accent1"/>
          </a:fillRef>
          <a:effectRef idx="0">
            <a:schemeClr val="accent1"/>
          </a:effectRef>
          <a:fontRef idx="minor">
            <a:schemeClr val="tx1"/>
          </a:fontRef>
        </p:style>
      </p:cxnSp>
      <p:pic>
        <p:nvPicPr>
          <p:cNvPr id="20482" name="Picture 2" descr="http://espei.com/wp-content/uploads/2013/05/equipmentprotection3.png"/>
          <p:cNvPicPr>
            <a:picLocks noChangeAspect="1" noChangeArrowheads="1"/>
          </p:cNvPicPr>
          <p:nvPr/>
        </p:nvPicPr>
        <p:blipFill>
          <a:blip r:embed="rId2"/>
          <a:srcRect/>
          <a:stretch>
            <a:fillRect/>
          </a:stretch>
        </p:blipFill>
        <p:spPr bwMode="auto">
          <a:xfrm>
            <a:off x="5181600" y="1981200"/>
            <a:ext cx="3657599" cy="3657600"/>
          </a:xfrm>
          <a:prstGeom prst="rect">
            <a:avLst/>
          </a:prstGeom>
          <a:noFill/>
        </p:spPr>
      </p:pic>
      <p:sp>
        <p:nvSpPr>
          <p:cNvPr id="7" name="CasellaDiTesto 6"/>
          <p:cNvSpPr txBox="1"/>
          <p:nvPr/>
        </p:nvSpPr>
        <p:spPr>
          <a:xfrm>
            <a:off x="507999" y="245533"/>
            <a:ext cx="308535" cy="369332"/>
          </a:xfrm>
          <a:prstGeom prst="rect">
            <a:avLst/>
          </a:prstGeom>
          <a:noFill/>
        </p:spPr>
        <p:txBody>
          <a:bodyPr wrap="none" rtlCol="0">
            <a:spAutoFit/>
          </a:bodyPr>
          <a:lstStyle/>
          <a:p>
            <a:r>
              <a:rPr lang="it-IT" dirty="0" err="1" smtClean="0"/>
              <a:t>F</a:t>
            </a:r>
            <a:endParaRPr lang="it-IT" dirty="0"/>
          </a:p>
        </p:txBody>
      </p:sp>
    </p:spTree>
    <p:extLst>
      <p:ext uri="{BB962C8B-B14F-4D97-AF65-F5344CB8AC3E}">
        <p14:creationId xmlns:p14="http://schemas.microsoft.com/office/powerpoint/2010/main" val="186876356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9"/>
            <a:ext cx="4114800" cy="652272"/>
          </a:xfrm>
        </p:spPr>
        <p:txBody>
          <a:bodyPr>
            <a:normAutofit/>
          </a:bodyPr>
          <a:lstStyle/>
          <a:p>
            <a:pPr marL="624078" indent="-514350">
              <a:buFont typeface="+mj-lt"/>
              <a:buAutoNum type="arabicPeriod" startAt="3"/>
            </a:pPr>
            <a:r>
              <a:rPr lang="it-IT" dirty="0" smtClean="0"/>
              <a:t>Riassumere in 2 frasi</a:t>
            </a:r>
          </a:p>
        </p:txBody>
      </p:sp>
      <p:sp>
        <p:nvSpPr>
          <p:cNvPr id="3" name="Title 2"/>
          <p:cNvSpPr>
            <a:spLocks noGrp="1"/>
          </p:cNvSpPr>
          <p:nvPr>
            <p:ph type="title"/>
          </p:nvPr>
        </p:nvSpPr>
        <p:spPr>
          <a:xfrm>
            <a:off x="228600" y="228600"/>
            <a:ext cx="8763000" cy="868362"/>
          </a:xfrm>
        </p:spPr>
        <p:txBody>
          <a:bodyPr>
            <a:normAutofit/>
          </a:bodyPr>
          <a:lstStyle/>
          <a:p>
            <a:r>
              <a:rPr lang="it-IT" sz="3200" dirty="0" smtClean="0"/>
              <a:t>Concludere una lezione in modo efficace</a:t>
            </a:r>
            <a:endParaRPr lang="it-IT" sz="3200" dirty="0"/>
          </a:p>
        </p:txBody>
      </p:sp>
      <p:cxnSp>
        <p:nvCxnSpPr>
          <p:cNvPr id="6" name="Straight Connector 5"/>
          <p:cNvCxnSpPr/>
          <p:nvPr/>
        </p:nvCxnSpPr>
        <p:spPr>
          <a:xfrm>
            <a:off x="228600" y="990600"/>
            <a:ext cx="87630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81000" y="1981200"/>
            <a:ext cx="4876800" cy="2554545"/>
          </a:xfrm>
          <a:prstGeom prst="rect">
            <a:avLst/>
          </a:prstGeom>
          <a:noFill/>
        </p:spPr>
        <p:txBody>
          <a:bodyPr wrap="square" rtlCol="0">
            <a:spAutoFit/>
          </a:bodyPr>
          <a:lstStyle/>
          <a:p>
            <a:r>
              <a:rPr lang="it-IT" sz="1600" dirty="0" smtClean="0"/>
              <a:t>Gli studenti scrivono due frasi che riassumono quanto hanno imparato durante la lezione. </a:t>
            </a:r>
          </a:p>
          <a:p>
            <a:endParaRPr lang="it-IT" sz="1600" dirty="0" smtClean="0"/>
          </a:p>
          <a:p>
            <a:r>
              <a:rPr lang="it-IT" sz="1600" dirty="0" smtClean="0"/>
              <a:t>Frase 1 : l'alunno descrive cosa ha imparato</a:t>
            </a:r>
          </a:p>
          <a:p>
            <a:r>
              <a:rPr lang="it-IT" sz="1600" dirty="0" smtClean="0"/>
              <a:t>Frase 2 : l'alunno fa un esempio pratico usando</a:t>
            </a:r>
          </a:p>
          <a:p>
            <a:r>
              <a:rPr lang="it-IT" sz="1600" dirty="0" smtClean="0"/>
              <a:t>              in alternativa un disegno</a:t>
            </a:r>
          </a:p>
          <a:p>
            <a:endParaRPr lang="it-IT" sz="1600" dirty="0" smtClean="0"/>
          </a:p>
          <a:p>
            <a:r>
              <a:rPr lang="it-IT" sz="1600" dirty="0" smtClean="0"/>
              <a:t>Si può anche fornire un modello da completare per facilitare/velocizzare il compito </a:t>
            </a:r>
          </a:p>
          <a:p>
            <a:endParaRPr lang="it-IT" sz="1600" dirty="0" smtClean="0"/>
          </a:p>
        </p:txBody>
      </p:sp>
      <p:pic>
        <p:nvPicPr>
          <p:cNvPr id="21507" name="Picture 3"/>
          <p:cNvPicPr>
            <a:picLocks noChangeAspect="1" noChangeArrowheads="1"/>
          </p:cNvPicPr>
          <p:nvPr/>
        </p:nvPicPr>
        <p:blipFill>
          <a:blip r:embed="rId3"/>
          <a:srcRect/>
          <a:stretch>
            <a:fillRect/>
          </a:stretch>
        </p:blipFill>
        <p:spPr bwMode="auto">
          <a:xfrm>
            <a:off x="2133600" y="4572000"/>
            <a:ext cx="6591300" cy="1621807"/>
          </a:xfrm>
          <a:prstGeom prst="rect">
            <a:avLst/>
          </a:prstGeom>
          <a:noFill/>
          <a:ln w="9525">
            <a:noFill/>
            <a:miter lim="800000"/>
            <a:headEnd/>
            <a:tailEnd/>
          </a:ln>
          <a:effectLst/>
        </p:spPr>
      </p:pic>
      <p:sp>
        <p:nvSpPr>
          <p:cNvPr id="8" name="CasellaDiTesto 7"/>
          <p:cNvSpPr txBox="1"/>
          <p:nvPr/>
        </p:nvSpPr>
        <p:spPr>
          <a:xfrm>
            <a:off x="507999" y="228600"/>
            <a:ext cx="308535" cy="369332"/>
          </a:xfrm>
          <a:prstGeom prst="rect">
            <a:avLst/>
          </a:prstGeom>
          <a:noFill/>
        </p:spPr>
        <p:txBody>
          <a:bodyPr wrap="none" rtlCol="0">
            <a:spAutoFit/>
          </a:bodyPr>
          <a:lstStyle/>
          <a:p>
            <a:r>
              <a:rPr lang="it-IT" dirty="0" err="1" smtClean="0"/>
              <a:t>F</a:t>
            </a:r>
            <a:endParaRPr lang="it-IT" dirty="0"/>
          </a:p>
        </p:txBody>
      </p:sp>
    </p:spTree>
    <p:extLst>
      <p:ext uri="{BB962C8B-B14F-4D97-AF65-F5344CB8AC3E}">
        <p14:creationId xmlns:p14="http://schemas.microsoft.com/office/powerpoint/2010/main" val="313273269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9"/>
            <a:ext cx="7239000" cy="652272"/>
          </a:xfrm>
        </p:spPr>
        <p:txBody>
          <a:bodyPr>
            <a:normAutofit/>
          </a:bodyPr>
          <a:lstStyle/>
          <a:p>
            <a:pPr marL="624078" indent="-514350">
              <a:buFont typeface="+mj-lt"/>
              <a:buAutoNum type="arabicPeriod" startAt="4"/>
            </a:pPr>
            <a:r>
              <a:rPr lang="it-IT" dirty="0" smtClean="0"/>
              <a:t>Definire il concetto con una mappa</a:t>
            </a:r>
          </a:p>
        </p:txBody>
      </p:sp>
      <p:sp>
        <p:nvSpPr>
          <p:cNvPr id="3" name="Title 2"/>
          <p:cNvSpPr>
            <a:spLocks noGrp="1"/>
          </p:cNvSpPr>
          <p:nvPr>
            <p:ph type="title"/>
          </p:nvPr>
        </p:nvSpPr>
        <p:spPr>
          <a:xfrm>
            <a:off x="228600" y="228600"/>
            <a:ext cx="8763000" cy="868362"/>
          </a:xfrm>
        </p:spPr>
        <p:txBody>
          <a:bodyPr>
            <a:normAutofit/>
          </a:bodyPr>
          <a:lstStyle/>
          <a:p>
            <a:r>
              <a:rPr lang="it-IT" sz="3200" dirty="0" smtClean="0"/>
              <a:t>Concludere una lezione in modo efficace</a:t>
            </a:r>
            <a:endParaRPr lang="it-IT" sz="3200" dirty="0"/>
          </a:p>
        </p:txBody>
      </p:sp>
      <p:cxnSp>
        <p:nvCxnSpPr>
          <p:cNvPr id="6" name="Straight Connector 5"/>
          <p:cNvCxnSpPr/>
          <p:nvPr/>
        </p:nvCxnSpPr>
        <p:spPr>
          <a:xfrm>
            <a:off x="228600" y="990600"/>
            <a:ext cx="87630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81000" y="1981200"/>
            <a:ext cx="4800600" cy="2554545"/>
          </a:xfrm>
          <a:prstGeom prst="rect">
            <a:avLst/>
          </a:prstGeom>
          <a:noFill/>
        </p:spPr>
        <p:txBody>
          <a:bodyPr wrap="square" rtlCol="0">
            <a:spAutoFit/>
          </a:bodyPr>
          <a:lstStyle/>
          <a:p>
            <a:r>
              <a:rPr lang="it-IT" sz="1600" dirty="0" smtClean="0"/>
              <a:t>Le mappe sono strumenti per organizzare le informazioni e mettere in evidenza i collegamenti tra vari concetti.</a:t>
            </a:r>
          </a:p>
          <a:p>
            <a:endParaRPr lang="it-IT" sz="1600" dirty="0" smtClean="0"/>
          </a:p>
          <a:p>
            <a:r>
              <a:rPr lang="it-IT" sz="1600" dirty="0" smtClean="0"/>
              <a:t>A inizio di lezione far scrivere la parola e la definizione.</a:t>
            </a:r>
          </a:p>
          <a:p>
            <a:r>
              <a:rPr lang="it-IT" sz="1600" dirty="0" smtClean="0"/>
              <a:t>A fine lezioni gli alunni riscrivono la definizione con le proprie parole e aggiungono degli esempi.</a:t>
            </a:r>
          </a:p>
          <a:p>
            <a:endParaRPr lang="it-IT" sz="1600" dirty="0" smtClean="0"/>
          </a:p>
        </p:txBody>
      </p:sp>
      <p:pic>
        <p:nvPicPr>
          <p:cNvPr id="22531" name="Picture 3"/>
          <p:cNvPicPr>
            <a:picLocks noChangeAspect="1" noChangeArrowheads="1"/>
          </p:cNvPicPr>
          <p:nvPr/>
        </p:nvPicPr>
        <p:blipFill>
          <a:blip r:embed="rId3"/>
          <a:srcRect/>
          <a:stretch>
            <a:fillRect/>
          </a:stretch>
        </p:blipFill>
        <p:spPr bwMode="auto">
          <a:xfrm>
            <a:off x="5562600" y="2057400"/>
            <a:ext cx="3200400" cy="4379042"/>
          </a:xfrm>
          <a:prstGeom prst="rect">
            <a:avLst/>
          </a:prstGeom>
          <a:noFill/>
          <a:ln w="9525">
            <a:noFill/>
            <a:miter lim="800000"/>
            <a:headEnd/>
            <a:tailEnd/>
          </a:ln>
          <a:effectLst/>
        </p:spPr>
      </p:pic>
      <p:sp>
        <p:nvSpPr>
          <p:cNvPr id="8" name="CasellaDiTesto 7"/>
          <p:cNvSpPr txBox="1"/>
          <p:nvPr/>
        </p:nvSpPr>
        <p:spPr>
          <a:xfrm>
            <a:off x="507999" y="228600"/>
            <a:ext cx="308535" cy="369332"/>
          </a:xfrm>
          <a:prstGeom prst="rect">
            <a:avLst/>
          </a:prstGeom>
          <a:noFill/>
        </p:spPr>
        <p:txBody>
          <a:bodyPr wrap="none" rtlCol="0">
            <a:spAutoFit/>
          </a:bodyPr>
          <a:lstStyle/>
          <a:p>
            <a:r>
              <a:rPr lang="it-IT" dirty="0" err="1" smtClean="0"/>
              <a:t>F</a:t>
            </a:r>
            <a:endParaRPr lang="it-IT" dirty="0"/>
          </a:p>
        </p:txBody>
      </p:sp>
    </p:spTree>
    <p:extLst>
      <p:ext uri="{BB962C8B-B14F-4D97-AF65-F5344CB8AC3E}">
        <p14:creationId xmlns:p14="http://schemas.microsoft.com/office/powerpoint/2010/main" val="8464763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51280" y="64030"/>
            <a:ext cx="8041440" cy="1442674"/>
          </a:xfrm>
        </p:spPr>
        <p:txBody>
          <a:bodyPr/>
          <a:lstStyle/>
          <a:p>
            <a:r>
              <a:rPr lang="it-IT" sz="3000" dirty="0" smtClean="0"/>
              <a:t>La rappresentazione della conoscenza	</a:t>
            </a:r>
            <a:endParaRPr lang="it-IT" sz="3000" dirty="0"/>
          </a:p>
        </p:txBody>
      </p:sp>
      <p:sp>
        <p:nvSpPr>
          <p:cNvPr id="11" name="CasellaDiTesto 10"/>
          <p:cNvSpPr txBox="1"/>
          <p:nvPr/>
        </p:nvSpPr>
        <p:spPr>
          <a:xfrm>
            <a:off x="551280" y="1055994"/>
            <a:ext cx="7874000" cy="6001642"/>
          </a:xfrm>
          <a:prstGeom prst="rect">
            <a:avLst/>
          </a:prstGeom>
          <a:noFill/>
        </p:spPr>
        <p:txBody>
          <a:bodyPr wrap="square" rtlCol="0">
            <a:spAutoFit/>
          </a:bodyPr>
          <a:lstStyle/>
          <a:p>
            <a:r>
              <a:rPr lang="it-IT" sz="2400" dirty="0" smtClean="0"/>
              <a:t>Negli esseri umani le associazioni </a:t>
            </a:r>
            <a:r>
              <a:rPr lang="it-IT" sz="2400" dirty="0" smtClean="0"/>
              <a:t>pensiero-situazione </a:t>
            </a:r>
            <a:r>
              <a:rPr lang="it-IT" sz="2400" dirty="0" smtClean="0"/>
              <a:t>non sono mai </a:t>
            </a:r>
            <a:r>
              <a:rPr lang="it-IT" sz="2400" b="1" dirty="0" smtClean="0"/>
              <a:t>deterministiche</a:t>
            </a:r>
            <a:r>
              <a:rPr lang="it-IT" sz="2400" dirty="0" smtClean="0"/>
              <a:t>; a una data situazione di partenza possono seguire molti comportamenti differenti, data la variabilità </a:t>
            </a:r>
            <a:r>
              <a:rPr lang="it-IT" sz="2400" dirty="0"/>
              <a:t>i</a:t>
            </a:r>
            <a:r>
              <a:rPr lang="it-IT" sz="2400" dirty="0" smtClean="0"/>
              <a:t>nterindividuale </a:t>
            </a:r>
            <a:r>
              <a:rPr lang="it-IT" sz="2400" dirty="0" smtClean="0"/>
              <a:t>e interculturale</a:t>
            </a:r>
          </a:p>
          <a:p>
            <a:endParaRPr lang="it-IT" sz="2400" dirty="0"/>
          </a:p>
          <a:p>
            <a:r>
              <a:rPr lang="it-IT" sz="2400" dirty="0" smtClean="0"/>
              <a:t>Esempio di produzione di </a:t>
            </a:r>
            <a:r>
              <a:rPr lang="it-IT" sz="2400" dirty="0" smtClean="0"/>
              <a:t>conclusioni</a:t>
            </a:r>
          </a:p>
          <a:p>
            <a:endParaRPr lang="it-IT" sz="2400" dirty="0" smtClean="0"/>
          </a:p>
          <a:p>
            <a:r>
              <a:rPr lang="it-IT" sz="2400" dirty="0" smtClean="0"/>
              <a:t>Tutti barboncini sono animali; alcuni barboncini non sono cavolfiore. Cosa segue</a:t>
            </a:r>
            <a:r>
              <a:rPr lang="it-IT" sz="2400" dirty="0" smtClean="0"/>
              <a:t>?</a:t>
            </a:r>
          </a:p>
          <a:p>
            <a:endParaRPr lang="it-IT" sz="2400" dirty="0" smtClean="0"/>
          </a:p>
          <a:p>
            <a:r>
              <a:rPr lang="it-IT" sz="2400" dirty="0" smtClean="0"/>
              <a:t>2-4-6-8 cosa segue</a:t>
            </a:r>
            <a:r>
              <a:rPr lang="it-IT" sz="2400" dirty="0" smtClean="0"/>
              <a:t>?</a:t>
            </a:r>
          </a:p>
          <a:p>
            <a:endParaRPr lang="it-IT" sz="2400" dirty="0" smtClean="0"/>
          </a:p>
          <a:p>
            <a:r>
              <a:rPr lang="it-IT" sz="2400" dirty="0" smtClean="0"/>
              <a:t>In una lotteria puoi vincere € 1000 con probabilità .01 e 0 € con probabilità .99; quanto saresti disposto a pagare un biglietto?</a:t>
            </a:r>
          </a:p>
          <a:p>
            <a:endParaRPr lang="it-IT" sz="2400" dirty="0"/>
          </a:p>
        </p:txBody>
      </p:sp>
    </p:spTree>
    <p:extLst>
      <p:ext uri="{BB962C8B-B14F-4D97-AF65-F5344CB8AC3E}">
        <p14:creationId xmlns:p14="http://schemas.microsoft.com/office/powerpoint/2010/main" val="263056381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9"/>
            <a:ext cx="7239000" cy="652272"/>
          </a:xfrm>
        </p:spPr>
        <p:txBody>
          <a:bodyPr>
            <a:normAutofit/>
          </a:bodyPr>
          <a:lstStyle/>
          <a:p>
            <a:pPr marL="624078" indent="-514350">
              <a:buFont typeface="+mj-lt"/>
              <a:buAutoNum type="arabicPeriod" startAt="5"/>
            </a:pPr>
            <a:r>
              <a:rPr lang="it-IT" dirty="0" smtClean="0"/>
              <a:t>Chiaro/Non Chiaro</a:t>
            </a:r>
          </a:p>
        </p:txBody>
      </p:sp>
      <p:sp>
        <p:nvSpPr>
          <p:cNvPr id="3" name="Title 2"/>
          <p:cNvSpPr>
            <a:spLocks noGrp="1"/>
          </p:cNvSpPr>
          <p:nvPr>
            <p:ph type="title"/>
          </p:nvPr>
        </p:nvSpPr>
        <p:spPr>
          <a:xfrm>
            <a:off x="228600" y="228600"/>
            <a:ext cx="8763000" cy="868362"/>
          </a:xfrm>
        </p:spPr>
        <p:txBody>
          <a:bodyPr>
            <a:normAutofit/>
          </a:bodyPr>
          <a:lstStyle/>
          <a:p>
            <a:r>
              <a:rPr lang="it-IT" sz="3200" dirty="0" smtClean="0"/>
              <a:t>Concludere una lezione in modo efficace</a:t>
            </a:r>
            <a:endParaRPr lang="it-IT" sz="3200" dirty="0"/>
          </a:p>
        </p:txBody>
      </p:sp>
      <p:cxnSp>
        <p:nvCxnSpPr>
          <p:cNvPr id="6" name="Straight Connector 5"/>
          <p:cNvCxnSpPr/>
          <p:nvPr/>
        </p:nvCxnSpPr>
        <p:spPr>
          <a:xfrm>
            <a:off x="228600" y="990600"/>
            <a:ext cx="87630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81000" y="1981200"/>
            <a:ext cx="4800600" cy="1077218"/>
          </a:xfrm>
          <a:prstGeom prst="rect">
            <a:avLst/>
          </a:prstGeom>
          <a:noFill/>
        </p:spPr>
        <p:txBody>
          <a:bodyPr wrap="square" rtlCol="0">
            <a:spAutoFit/>
          </a:bodyPr>
          <a:lstStyle/>
          <a:p>
            <a:r>
              <a:rPr lang="it-IT" sz="1600" dirty="0" smtClean="0"/>
              <a:t>Chiedere agli alunni di esplicitare un concetto che hanno capito perfettamente e una cosa che ancora non è chiara</a:t>
            </a:r>
          </a:p>
          <a:p>
            <a:endParaRPr lang="it-IT" sz="1600" dirty="0" smtClean="0"/>
          </a:p>
        </p:txBody>
      </p:sp>
      <p:pic>
        <p:nvPicPr>
          <p:cNvPr id="23555" name="Picture 3"/>
          <p:cNvPicPr>
            <a:picLocks noChangeAspect="1" noChangeArrowheads="1"/>
          </p:cNvPicPr>
          <p:nvPr/>
        </p:nvPicPr>
        <p:blipFill>
          <a:blip r:embed="rId3"/>
          <a:srcRect/>
          <a:stretch>
            <a:fillRect/>
          </a:stretch>
        </p:blipFill>
        <p:spPr bwMode="auto">
          <a:xfrm>
            <a:off x="5181600" y="1676400"/>
            <a:ext cx="3733799" cy="4978399"/>
          </a:xfrm>
          <a:prstGeom prst="rect">
            <a:avLst/>
          </a:prstGeom>
          <a:noFill/>
          <a:ln w="9525">
            <a:noFill/>
            <a:miter lim="800000"/>
            <a:headEnd/>
            <a:tailEnd/>
          </a:ln>
          <a:effectLst/>
        </p:spPr>
      </p:pic>
      <p:sp>
        <p:nvSpPr>
          <p:cNvPr id="8" name="CasellaDiTesto 7"/>
          <p:cNvSpPr txBox="1"/>
          <p:nvPr/>
        </p:nvSpPr>
        <p:spPr>
          <a:xfrm>
            <a:off x="507999" y="228600"/>
            <a:ext cx="308535" cy="369332"/>
          </a:xfrm>
          <a:prstGeom prst="rect">
            <a:avLst/>
          </a:prstGeom>
          <a:noFill/>
        </p:spPr>
        <p:txBody>
          <a:bodyPr wrap="none" rtlCol="0">
            <a:spAutoFit/>
          </a:bodyPr>
          <a:lstStyle/>
          <a:p>
            <a:r>
              <a:rPr lang="it-IT" dirty="0" err="1" smtClean="0"/>
              <a:t>F</a:t>
            </a:r>
            <a:endParaRPr lang="it-IT" dirty="0"/>
          </a:p>
        </p:txBody>
      </p:sp>
    </p:spTree>
    <p:extLst>
      <p:ext uri="{BB962C8B-B14F-4D97-AF65-F5344CB8AC3E}">
        <p14:creationId xmlns:p14="http://schemas.microsoft.com/office/powerpoint/2010/main" val="288726342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9"/>
            <a:ext cx="7239000" cy="652272"/>
          </a:xfrm>
        </p:spPr>
        <p:txBody>
          <a:bodyPr>
            <a:normAutofit/>
          </a:bodyPr>
          <a:lstStyle/>
          <a:p>
            <a:pPr marL="624078" indent="-514350">
              <a:buFont typeface="+mj-lt"/>
              <a:buAutoNum type="arabicPeriod" startAt="6"/>
            </a:pPr>
            <a:r>
              <a:rPr lang="it-IT" dirty="0" smtClean="0"/>
              <a:t>KWL Chart</a:t>
            </a:r>
          </a:p>
        </p:txBody>
      </p:sp>
      <p:sp>
        <p:nvSpPr>
          <p:cNvPr id="3" name="Title 2"/>
          <p:cNvSpPr>
            <a:spLocks noGrp="1"/>
          </p:cNvSpPr>
          <p:nvPr>
            <p:ph type="title"/>
          </p:nvPr>
        </p:nvSpPr>
        <p:spPr>
          <a:xfrm>
            <a:off x="228600" y="228600"/>
            <a:ext cx="8763000" cy="868362"/>
          </a:xfrm>
        </p:spPr>
        <p:txBody>
          <a:bodyPr>
            <a:normAutofit/>
          </a:bodyPr>
          <a:lstStyle/>
          <a:p>
            <a:r>
              <a:rPr lang="it-IT" sz="3200" dirty="0" smtClean="0"/>
              <a:t>Concludere una lezione in modo efficace</a:t>
            </a:r>
            <a:endParaRPr lang="it-IT" sz="3200" dirty="0"/>
          </a:p>
        </p:txBody>
      </p:sp>
      <p:cxnSp>
        <p:nvCxnSpPr>
          <p:cNvPr id="6" name="Straight Connector 5"/>
          <p:cNvCxnSpPr/>
          <p:nvPr/>
        </p:nvCxnSpPr>
        <p:spPr>
          <a:xfrm>
            <a:off x="228600" y="990600"/>
            <a:ext cx="87630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81000" y="1981200"/>
            <a:ext cx="4191000" cy="1569660"/>
          </a:xfrm>
          <a:prstGeom prst="rect">
            <a:avLst/>
          </a:prstGeom>
          <a:noFill/>
        </p:spPr>
        <p:txBody>
          <a:bodyPr wrap="square" rtlCol="0">
            <a:spAutoFit/>
          </a:bodyPr>
          <a:lstStyle/>
          <a:p>
            <a:r>
              <a:rPr lang="it-IT" sz="1600" dirty="0" smtClean="0"/>
              <a:t>A inizio lezione gli alunni scrivono cosa sanno sull’argomento.</a:t>
            </a:r>
          </a:p>
          <a:p>
            <a:endParaRPr lang="it-IT" sz="1600" dirty="0" smtClean="0"/>
          </a:p>
          <a:p>
            <a:r>
              <a:rPr lang="it-IT" sz="1600" dirty="0" smtClean="0"/>
              <a:t>A fine lezione scrivono cosa hanno imparato.</a:t>
            </a:r>
          </a:p>
          <a:p>
            <a:endParaRPr lang="it-IT" sz="1600" dirty="0" smtClean="0"/>
          </a:p>
        </p:txBody>
      </p:sp>
      <p:pic>
        <p:nvPicPr>
          <p:cNvPr id="24579" name="Picture 3"/>
          <p:cNvPicPr>
            <a:picLocks noChangeAspect="1" noChangeArrowheads="1"/>
          </p:cNvPicPr>
          <p:nvPr/>
        </p:nvPicPr>
        <p:blipFill>
          <a:blip r:embed="rId3"/>
          <a:srcRect/>
          <a:stretch>
            <a:fillRect/>
          </a:stretch>
        </p:blipFill>
        <p:spPr bwMode="auto">
          <a:xfrm>
            <a:off x="5029200" y="1219200"/>
            <a:ext cx="3886200" cy="5181600"/>
          </a:xfrm>
          <a:prstGeom prst="rect">
            <a:avLst/>
          </a:prstGeom>
          <a:noFill/>
          <a:ln w="9525">
            <a:noFill/>
            <a:miter lim="800000"/>
            <a:headEnd/>
            <a:tailEnd/>
          </a:ln>
          <a:effectLst/>
        </p:spPr>
      </p:pic>
      <p:sp>
        <p:nvSpPr>
          <p:cNvPr id="8" name="CasellaDiTesto 7"/>
          <p:cNvSpPr txBox="1"/>
          <p:nvPr/>
        </p:nvSpPr>
        <p:spPr>
          <a:xfrm>
            <a:off x="507999" y="228600"/>
            <a:ext cx="308535" cy="369332"/>
          </a:xfrm>
          <a:prstGeom prst="rect">
            <a:avLst/>
          </a:prstGeom>
          <a:noFill/>
        </p:spPr>
        <p:txBody>
          <a:bodyPr wrap="none" rtlCol="0">
            <a:spAutoFit/>
          </a:bodyPr>
          <a:lstStyle/>
          <a:p>
            <a:r>
              <a:rPr lang="it-IT" dirty="0" err="1" smtClean="0"/>
              <a:t>F</a:t>
            </a:r>
            <a:endParaRPr lang="it-IT" dirty="0"/>
          </a:p>
        </p:txBody>
      </p:sp>
    </p:spTree>
    <p:extLst>
      <p:ext uri="{BB962C8B-B14F-4D97-AF65-F5344CB8AC3E}">
        <p14:creationId xmlns:p14="http://schemas.microsoft.com/office/powerpoint/2010/main" val="1096925829"/>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hlinkClick r:id="rId2" action="ppaction://hlinkfile"/>
              </a:rPr>
              <a:t>LA MITO CARDS MANIA</a:t>
            </a:r>
            <a:endParaRPr lang="it-IT" dirty="0"/>
          </a:p>
        </p:txBody>
      </p:sp>
    </p:spTree>
    <p:extLst>
      <p:ext uri="{BB962C8B-B14F-4D97-AF65-F5344CB8AC3E}">
        <p14:creationId xmlns:p14="http://schemas.microsoft.com/office/powerpoint/2010/main" val="2581206186"/>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51280" y="64030"/>
            <a:ext cx="8041440" cy="1442674"/>
          </a:xfrm>
        </p:spPr>
        <p:txBody>
          <a:bodyPr/>
          <a:lstStyle/>
          <a:p>
            <a:r>
              <a:rPr lang="it-IT" sz="3000" dirty="0" smtClean="0"/>
              <a:t>La rappresentazione della conoscenza	</a:t>
            </a:r>
            <a:endParaRPr lang="it-IT" sz="3000" dirty="0"/>
          </a:p>
        </p:txBody>
      </p:sp>
      <p:sp>
        <p:nvSpPr>
          <p:cNvPr id="4" name="Rettangolo 3"/>
          <p:cNvSpPr/>
          <p:nvPr/>
        </p:nvSpPr>
        <p:spPr>
          <a:xfrm>
            <a:off x="3776133" y="1879237"/>
            <a:ext cx="1828800" cy="12700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it-IT" sz="2000" dirty="0" smtClean="0"/>
              <a:t>Ambiente (fisico, sociale)</a:t>
            </a:r>
            <a:endParaRPr lang="it-IT" sz="2000" dirty="0"/>
          </a:p>
        </p:txBody>
      </p:sp>
      <p:sp>
        <p:nvSpPr>
          <p:cNvPr id="8" name="Rettangolo 7"/>
          <p:cNvSpPr/>
          <p:nvPr/>
        </p:nvSpPr>
        <p:spPr>
          <a:xfrm>
            <a:off x="718720" y="4326089"/>
            <a:ext cx="1828800" cy="12700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it-IT" sz="2000" dirty="0" smtClean="0"/>
              <a:t>Ipotesi, regole, schemi</a:t>
            </a:r>
            <a:endParaRPr lang="it-IT" sz="2000" dirty="0"/>
          </a:p>
        </p:txBody>
      </p:sp>
      <p:sp>
        <p:nvSpPr>
          <p:cNvPr id="9" name="Rettangolo 8"/>
          <p:cNvSpPr/>
          <p:nvPr/>
        </p:nvSpPr>
        <p:spPr>
          <a:xfrm>
            <a:off x="6763920" y="4343008"/>
            <a:ext cx="1828800" cy="12700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it-IT" sz="2000" dirty="0" smtClean="0"/>
              <a:t>Anticipazioni </a:t>
            </a:r>
            <a:endParaRPr lang="it-IT" sz="2000" dirty="0"/>
          </a:p>
        </p:txBody>
      </p:sp>
      <p:sp>
        <p:nvSpPr>
          <p:cNvPr id="11" name="CasellaDiTesto 10"/>
          <p:cNvSpPr txBox="1"/>
          <p:nvPr/>
        </p:nvSpPr>
        <p:spPr>
          <a:xfrm>
            <a:off x="718720" y="1322038"/>
            <a:ext cx="7874000" cy="369332"/>
          </a:xfrm>
          <a:prstGeom prst="rect">
            <a:avLst/>
          </a:prstGeom>
          <a:noFill/>
        </p:spPr>
        <p:txBody>
          <a:bodyPr wrap="square" rtlCol="0">
            <a:spAutoFit/>
          </a:bodyPr>
          <a:lstStyle/>
          <a:p>
            <a:r>
              <a:rPr lang="it-IT" dirty="0"/>
              <a:t>Una mappa funzionale ideale dei processi di ragionamento è la seguente:</a:t>
            </a:r>
          </a:p>
        </p:txBody>
      </p:sp>
      <p:sp>
        <p:nvSpPr>
          <p:cNvPr id="3" name="CasellaDiTesto 2"/>
          <p:cNvSpPr txBox="1"/>
          <p:nvPr/>
        </p:nvSpPr>
        <p:spPr>
          <a:xfrm>
            <a:off x="551280" y="3149237"/>
            <a:ext cx="2046541" cy="923330"/>
          </a:xfrm>
          <a:prstGeom prst="rect">
            <a:avLst/>
          </a:prstGeom>
          <a:noFill/>
        </p:spPr>
        <p:txBody>
          <a:bodyPr wrap="none" rtlCol="0">
            <a:spAutoFit/>
          </a:bodyPr>
          <a:lstStyle/>
          <a:p>
            <a:r>
              <a:rPr lang="it-IT" dirty="0" smtClean="0"/>
              <a:t>Funzione induttiva</a:t>
            </a:r>
          </a:p>
          <a:p>
            <a:r>
              <a:rPr lang="it-IT" dirty="0" smtClean="0"/>
              <a:t>Genera e modifica </a:t>
            </a:r>
          </a:p>
          <a:p>
            <a:r>
              <a:rPr lang="it-IT" dirty="0" smtClean="0"/>
              <a:t>le conoscenze</a:t>
            </a:r>
            <a:endParaRPr lang="it-IT" dirty="0"/>
          </a:p>
        </p:txBody>
      </p:sp>
      <p:sp>
        <p:nvSpPr>
          <p:cNvPr id="7" name="CasellaDiTesto 6"/>
          <p:cNvSpPr txBox="1"/>
          <p:nvPr/>
        </p:nvSpPr>
        <p:spPr>
          <a:xfrm>
            <a:off x="3487165" y="4876800"/>
            <a:ext cx="2603898" cy="646331"/>
          </a:xfrm>
          <a:prstGeom prst="rect">
            <a:avLst/>
          </a:prstGeom>
          <a:noFill/>
        </p:spPr>
        <p:txBody>
          <a:bodyPr wrap="none" rtlCol="0">
            <a:spAutoFit/>
          </a:bodyPr>
          <a:lstStyle/>
          <a:p>
            <a:r>
              <a:rPr lang="it-IT" dirty="0" smtClean="0"/>
              <a:t>Funzione deduttiva</a:t>
            </a:r>
          </a:p>
          <a:p>
            <a:r>
              <a:rPr lang="it-IT" dirty="0" smtClean="0"/>
              <a:t>Dirige il comportamento</a:t>
            </a:r>
            <a:endParaRPr lang="it-IT" dirty="0"/>
          </a:p>
        </p:txBody>
      </p:sp>
      <p:sp>
        <p:nvSpPr>
          <p:cNvPr id="12" name="CasellaDiTesto 11"/>
          <p:cNvSpPr txBox="1"/>
          <p:nvPr/>
        </p:nvSpPr>
        <p:spPr>
          <a:xfrm>
            <a:off x="6468533" y="3190830"/>
            <a:ext cx="2672526" cy="923330"/>
          </a:xfrm>
          <a:prstGeom prst="rect">
            <a:avLst/>
          </a:prstGeom>
          <a:noFill/>
        </p:spPr>
        <p:txBody>
          <a:bodyPr wrap="none" rtlCol="0">
            <a:spAutoFit/>
          </a:bodyPr>
          <a:lstStyle/>
          <a:p>
            <a:r>
              <a:rPr lang="it-IT" dirty="0" smtClean="0"/>
              <a:t>Funzione di controllo</a:t>
            </a:r>
          </a:p>
          <a:p>
            <a:r>
              <a:rPr lang="it-IT" dirty="0" smtClean="0"/>
              <a:t>Seleziona le informazioni</a:t>
            </a:r>
          </a:p>
          <a:p>
            <a:r>
              <a:rPr lang="it-IT" dirty="0" smtClean="0"/>
              <a:t>rilevanti</a:t>
            </a:r>
            <a:endParaRPr lang="it-IT" dirty="0"/>
          </a:p>
        </p:txBody>
      </p:sp>
      <p:cxnSp>
        <p:nvCxnSpPr>
          <p:cNvPr id="14" name="Connettore 2 13"/>
          <p:cNvCxnSpPr/>
          <p:nvPr/>
        </p:nvCxnSpPr>
        <p:spPr>
          <a:xfrm flipH="1">
            <a:off x="2597821" y="3309726"/>
            <a:ext cx="1141857" cy="101636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5" name="Connettore 2 14"/>
          <p:cNvCxnSpPr/>
          <p:nvPr/>
        </p:nvCxnSpPr>
        <p:spPr>
          <a:xfrm flipH="1" flipV="1">
            <a:off x="5604933" y="3258927"/>
            <a:ext cx="1158987" cy="101636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6" name="Connettore 2 15"/>
          <p:cNvCxnSpPr/>
          <p:nvPr/>
        </p:nvCxnSpPr>
        <p:spPr>
          <a:xfrm>
            <a:off x="3115735" y="4534932"/>
            <a:ext cx="3098798"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458196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I principali processi di ragionamento</a:t>
            </a:r>
            <a:endParaRPr lang="it-IT" dirty="0"/>
          </a:p>
        </p:txBody>
      </p:sp>
      <p:sp>
        <p:nvSpPr>
          <p:cNvPr id="3" name="Segnaposto contenuto 2"/>
          <p:cNvSpPr>
            <a:spLocks noGrp="1"/>
          </p:cNvSpPr>
          <p:nvPr>
            <p:ph idx="1"/>
          </p:nvPr>
        </p:nvSpPr>
        <p:spPr/>
        <p:txBody>
          <a:bodyPr>
            <a:normAutofit fontScale="70000" lnSpcReduction="20000"/>
          </a:bodyPr>
          <a:lstStyle/>
          <a:p>
            <a:r>
              <a:rPr lang="it-IT" dirty="0" smtClean="0"/>
              <a:t>Una mappa funzionale ideale dei processi di ragionamento è la seguente:</a:t>
            </a:r>
          </a:p>
          <a:p>
            <a:endParaRPr lang="it-IT" dirty="0"/>
          </a:p>
          <a:p>
            <a:pPr marL="457200" indent="-457200">
              <a:buAutoNum type="alphaLcPeriod"/>
            </a:pPr>
            <a:r>
              <a:rPr lang="it-IT" dirty="0" smtClean="0"/>
              <a:t>Funzione induttiva:  il sistema deve essere in grado di estrarre alcune regolarità potenzialmente predittive dai dati ambientali, traducendoli in regole o schemi</a:t>
            </a:r>
          </a:p>
          <a:p>
            <a:pPr marL="457200" indent="-457200">
              <a:buAutoNum type="alphaLcPeriod"/>
            </a:pPr>
            <a:r>
              <a:rPr lang="it-IT" dirty="0" smtClean="0"/>
              <a:t>Funzione deduttiva: il sistema deve essere in grado di applicare le regole generate dalla funzione induttiva per creare anticipazioni sull’ambiente, che consentano di pianificare il comportamento</a:t>
            </a:r>
          </a:p>
          <a:p>
            <a:pPr marL="457200" indent="-457200">
              <a:buAutoNum type="alphaLcPeriod"/>
            </a:pPr>
            <a:r>
              <a:rPr lang="it-IT" dirty="0" smtClean="0"/>
              <a:t>Funzione di controllo: il sistema deve essere in grado di controllare se le sue anticipazioni erano precise o imprecise, confrontandole con alcune informazioni selezionate dall’ambiente; l’esito di tale controllo consente alla </a:t>
            </a:r>
            <a:r>
              <a:rPr lang="it-IT" dirty="0" err="1" smtClean="0"/>
              <a:t>f.i</a:t>
            </a:r>
            <a:r>
              <a:rPr lang="it-IT" dirty="0" smtClean="0"/>
              <a:t>. di revisionare le conoscenze abbandonando, correggendo o indebolendo gli schemi che avevano generato anticipazioni disattese e preservando o rafforzando quelli che avevano generato anticipazioni confermate.</a:t>
            </a:r>
            <a:endParaRPr lang="it-IT" dirty="0"/>
          </a:p>
        </p:txBody>
      </p:sp>
    </p:spTree>
    <p:extLst>
      <p:ext uri="{BB962C8B-B14F-4D97-AF65-F5344CB8AC3E}">
        <p14:creationId xmlns:p14="http://schemas.microsoft.com/office/powerpoint/2010/main" val="25236813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z="4000" dirty="0" smtClean="0"/>
              <a:t>Una prova di pensiero ad alta voce</a:t>
            </a:r>
            <a:endParaRPr lang="it-IT" sz="4000" dirty="0"/>
          </a:p>
        </p:txBody>
      </p:sp>
      <p:sp>
        <p:nvSpPr>
          <p:cNvPr id="4" name="Segnaposto contenuto 3"/>
          <p:cNvSpPr>
            <a:spLocks noGrp="1"/>
          </p:cNvSpPr>
          <p:nvPr>
            <p:ph idx="1"/>
          </p:nvPr>
        </p:nvSpPr>
        <p:spPr/>
        <p:txBody>
          <a:bodyPr/>
          <a:lstStyle/>
          <a:p>
            <a:endParaRPr lang="it-IT" dirty="0"/>
          </a:p>
        </p:txBody>
      </p:sp>
      <p:pic>
        <p:nvPicPr>
          <p:cNvPr id="5" name="Immagine 4" descr="20160223_211939.jpg"/>
          <p:cNvPicPr>
            <a:picLocks noChangeAspect="1"/>
          </p:cNvPicPr>
          <p:nvPr/>
        </p:nvPicPr>
        <p:blipFill rotWithShape="1">
          <a:blip r:embed="rId2">
            <a:extLst>
              <a:ext uri="{28A0092B-C50C-407E-A947-70E740481C1C}">
                <a14:useLocalDpi xmlns:a14="http://schemas.microsoft.com/office/drawing/2010/main" val="0"/>
              </a:ext>
            </a:extLst>
          </a:blip>
          <a:srcRect l="6029" t="17448" r="15741" b="8807"/>
          <a:stretch/>
        </p:blipFill>
        <p:spPr>
          <a:xfrm>
            <a:off x="838200" y="2038388"/>
            <a:ext cx="7153387" cy="3793067"/>
          </a:xfrm>
          <a:prstGeom prst="rect">
            <a:avLst/>
          </a:prstGeom>
        </p:spPr>
      </p:pic>
    </p:spTree>
    <p:extLst>
      <p:ext uri="{BB962C8B-B14F-4D97-AF65-F5344CB8AC3E}">
        <p14:creationId xmlns:p14="http://schemas.microsoft.com/office/powerpoint/2010/main" val="34892652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z="4000" dirty="0" smtClean="0"/>
              <a:t>Una prova di pensiero ad alta voce</a:t>
            </a:r>
            <a:endParaRPr lang="it-IT" sz="4000" dirty="0"/>
          </a:p>
        </p:txBody>
      </p:sp>
      <p:sp>
        <p:nvSpPr>
          <p:cNvPr id="3" name="Segnaposto contenuto 2"/>
          <p:cNvSpPr>
            <a:spLocks noGrp="1"/>
          </p:cNvSpPr>
          <p:nvPr>
            <p:ph idx="1"/>
          </p:nvPr>
        </p:nvSpPr>
        <p:spPr/>
        <p:txBody>
          <a:bodyPr>
            <a:normAutofit fontScale="92500" lnSpcReduction="10000"/>
          </a:bodyPr>
          <a:lstStyle/>
          <a:p>
            <a:r>
              <a:rPr lang="it-IT" dirty="0" smtClean="0"/>
              <a:t>Per assolvere queste tre </a:t>
            </a:r>
            <a:r>
              <a:rPr lang="it-IT" dirty="0" smtClean="0"/>
              <a:t>funzioni </a:t>
            </a:r>
            <a:r>
              <a:rPr lang="it-IT" dirty="0" smtClean="0"/>
              <a:t>il sistema inferenziale reale utilizza diversi meccanismi di ragionamento;</a:t>
            </a:r>
          </a:p>
          <a:p>
            <a:r>
              <a:rPr lang="it-IT" dirty="0"/>
              <a:t>per individuare regolarità che consentano di indurre schemi si possono usare i </a:t>
            </a:r>
          </a:p>
          <a:p>
            <a:pPr lvl="3"/>
            <a:r>
              <a:rPr lang="it-IT" dirty="0"/>
              <a:t>MECCANISMI ASSOCIATIVI</a:t>
            </a:r>
          </a:p>
          <a:p>
            <a:pPr lvl="3"/>
            <a:r>
              <a:rPr lang="it-IT" dirty="0"/>
              <a:t>LE ANALOGIE</a:t>
            </a:r>
          </a:p>
          <a:p>
            <a:pPr lvl="3"/>
            <a:r>
              <a:rPr lang="it-IT" dirty="0"/>
              <a:t>STRATEGIE INDUTTIVE APPRESE</a:t>
            </a:r>
          </a:p>
          <a:p>
            <a:r>
              <a:rPr lang="it-IT" dirty="0" smtClean="0"/>
              <a:t>Per dedurre le conseguenze di uno stato di cose si possono usare</a:t>
            </a:r>
          </a:p>
          <a:p>
            <a:pPr lvl="3"/>
            <a:r>
              <a:rPr lang="it-IT" dirty="0" smtClean="0"/>
              <a:t>SIMULAZIONI MENTALI</a:t>
            </a:r>
            <a:endParaRPr lang="it-IT" dirty="0"/>
          </a:p>
          <a:p>
            <a:pPr lvl="3"/>
            <a:r>
              <a:rPr lang="it-IT" dirty="0" smtClean="0"/>
              <a:t>ROUTINE SPECIALIZZATE APPLICATE MECCANICAMENTE </a:t>
            </a:r>
            <a:endParaRPr lang="it-IT" dirty="0"/>
          </a:p>
          <a:p>
            <a:r>
              <a:rPr lang="it-IT" dirty="0" smtClean="0"/>
              <a:t>Per controllare</a:t>
            </a:r>
            <a:endParaRPr lang="it-IT" dirty="0"/>
          </a:p>
          <a:p>
            <a:pPr lvl="3"/>
            <a:r>
              <a:rPr lang="it-IT" dirty="0" smtClean="0"/>
              <a:t>STRATEGIE DI CONTROLLO DI IPOTESI</a:t>
            </a:r>
            <a:endParaRPr lang="it-IT" dirty="0"/>
          </a:p>
          <a:p>
            <a:pPr marL="914400" lvl="3" indent="0">
              <a:buNone/>
            </a:pPr>
            <a:endParaRPr lang="it-IT" dirty="0"/>
          </a:p>
          <a:p>
            <a:pPr marL="914400" lvl="3" indent="0">
              <a:buNone/>
            </a:pPr>
            <a:endParaRPr lang="it-IT" dirty="0" smtClean="0"/>
          </a:p>
        </p:txBody>
      </p:sp>
    </p:spTree>
    <p:extLst>
      <p:ext uri="{BB962C8B-B14F-4D97-AF65-F5344CB8AC3E}">
        <p14:creationId xmlns:p14="http://schemas.microsoft.com/office/powerpoint/2010/main" val="23996445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z="4000" dirty="0" smtClean="0"/>
              <a:t>Una prova di pensiero ad alta voce</a:t>
            </a:r>
            <a:endParaRPr lang="it-IT" sz="4000" dirty="0"/>
          </a:p>
        </p:txBody>
      </p:sp>
      <p:sp>
        <p:nvSpPr>
          <p:cNvPr id="4" name="Segnaposto contenuto 3"/>
          <p:cNvSpPr>
            <a:spLocks noGrp="1"/>
          </p:cNvSpPr>
          <p:nvPr>
            <p:ph idx="1"/>
          </p:nvPr>
        </p:nvSpPr>
        <p:spPr/>
        <p:txBody>
          <a:bodyPr/>
          <a:lstStyle/>
          <a:p>
            <a:pPr marL="0" indent="0">
              <a:buNone/>
            </a:pPr>
            <a:r>
              <a:rPr lang="it-IT" dirty="0" smtClean="0"/>
              <a:t>Una volta inferito che la risposta dovrebbe discendere dai contenuti delle </a:t>
            </a:r>
            <a:r>
              <a:rPr lang="it-IT" dirty="0" smtClean="0"/>
              <a:t>celle, </a:t>
            </a:r>
            <a:r>
              <a:rPr lang="it-IT" dirty="0" smtClean="0"/>
              <a:t>avrete osservato le figure nelle celle riconoscendole</a:t>
            </a:r>
          </a:p>
          <a:p>
            <a:pPr marL="0" indent="0">
              <a:buNone/>
            </a:pPr>
            <a:r>
              <a:rPr lang="it-IT" dirty="0" smtClean="0"/>
              <a:t>Quadrati</a:t>
            </a:r>
          </a:p>
          <a:p>
            <a:pPr marL="0" indent="0">
              <a:buNone/>
            </a:pPr>
            <a:r>
              <a:rPr lang="it-IT" dirty="0" smtClean="0"/>
              <a:t>Cerchi</a:t>
            </a:r>
          </a:p>
          <a:p>
            <a:pPr marL="0" indent="0">
              <a:buNone/>
            </a:pPr>
            <a:r>
              <a:rPr lang="it-IT" dirty="0" smtClean="0"/>
              <a:t>Triangoli</a:t>
            </a:r>
          </a:p>
          <a:p>
            <a:pPr marL="0" indent="0">
              <a:buNone/>
            </a:pPr>
            <a:r>
              <a:rPr lang="it-IT" dirty="0" smtClean="0"/>
              <a:t>Linee oblique</a:t>
            </a:r>
          </a:p>
          <a:p>
            <a:pPr marL="0" indent="0">
              <a:buNone/>
            </a:pPr>
            <a:r>
              <a:rPr lang="it-IT" dirty="0" smtClean="0"/>
              <a:t>Linee orizzontali</a:t>
            </a:r>
          </a:p>
          <a:p>
            <a:pPr marL="0" indent="0">
              <a:buNone/>
            </a:pPr>
            <a:r>
              <a:rPr lang="it-IT" dirty="0" smtClean="0"/>
              <a:t>Croci </a:t>
            </a:r>
            <a:endParaRPr lang="it-IT" dirty="0"/>
          </a:p>
        </p:txBody>
      </p:sp>
    </p:spTree>
    <p:extLst>
      <p:ext uri="{BB962C8B-B14F-4D97-AF65-F5344CB8AC3E}">
        <p14:creationId xmlns:p14="http://schemas.microsoft.com/office/powerpoint/2010/main" val="336270553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Album da disegno">
  <a:themeElements>
    <a:clrScheme name="Sketchbook">
      <a:dk1>
        <a:sysClr val="windowText" lastClr="000000"/>
      </a:dk1>
      <a:lt1>
        <a:sysClr val="window" lastClr="FFFFFF"/>
      </a:lt1>
      <a:dk2>
        <a:srgbClr val="4C1304"/>
      </a:dk2>
      <a:lt2>
        <a:srgbClr val="FFFEE6"/>
      </a:lt2>
      <a:accent1>
        <a:srgbClr val="A63212"/>
      </a:accent1>
      <a:accent2>
        <a:srgbClr val="E68230"/>
      </a:accent2>
      <a:accent3>
        <a:srgbClr val="9BB05E"/>
      </a:accent3>
      <a:accent4>
        <a:srgbClr val="6B9BC7"/>
      </a:accent4>
      <a:accent5>
        <a:srgbClr val="4E66B2"/>
      </a:accent5>
      <a:accent6>
        <a:srgbClr val="8976AC"/>
      </a:accent6>
      <a:hlink>
        <a:srgbClr val="942408"/>
      </a:hlink>
      <a:folHlink>
        <a:srgbClr val="B34F17"/>
      </a:folHlink>
    </a:clrScheme>
    <a:fontScheme name="Sketchbook">
      <a:majorFont>
        <a:latin typeface="Cambria"/>
        <a:ea typeface=""/>
        <a:cs typeface=""/>
        <a:font script="Jpan" typeface="ＭＳ ゴシック"/>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a:ea typeface=""/>
        <a:cs typeface=""/>
        <a:font script="Jpan" typeface="ＭＳ 明朝"/>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Sketchbook">
      <a:fillStyleLst>
        <a:solidFill>
          <a:schemeClr val="phClr"/>
        </a:solidFill>
        <a:gradFill rotWithShape="1">
          <a:gsLst>
            <a:gs pos="0">
              <a:schemeClr val="phClr">
                <a:tint val="10000"/>
                <a:alpha val="94000"/>
                <a:satMod val="120000"/>
                <a:lumMod val="110000"/>
              </a:schemeClr>
            </a:gs>
            <a:gs pos="100000">
              <a:schemeClr val="phClr">
                <a:tint val="80000"/>
                <a:shade val="100000"/>
                <a:satMod val="140000"/>
                <a:lumMod val="120000"/>
              </a:schemeClr>
            </a:gs>
          </a:gsLst>
          <a:lin ang="5400000" scaled="0"/>
        </a:gradFill>
        <a:gradFill rotWithShape="1">
          <a:gsLst>
            <a:gs pos="0">
              <a:schemeClr val="phClr">
                <a:tint val="100000"/>
                <a:shade val="100000"/>
                <a:satMod val="100000"/>
                <a:lumMod val="90000"/>
              </a:schemeClr>
            </a:gs>
            <a:gs pos="100000">
              <a:schemeClr val="phClr">
                <a:tint val="95000"/>
                <a:shade val="100000"/>
                <a:satMod val="110000"/>
                <a:lumMod val="105000"/>
              </a:schemeClr>
            </a:gs>
          </a:gsLst>
          <a:path path="circle">
            <a:fillToRect l="40000" t="100000" r="40000" b="100000"/>
          </a:path>
        </a:gradFill>
      </a:fillStyleLst>
      <a:lnStyleLst>
        <a:ln w="9525" cap="flat" cmpd="sng" algn="ctr">
          <a:solidFill>
            <a:schemeClr val="phClr"/>
          </a:solidFill>
          <a:prstDash val="solid"/>
        </a:ln>
        <a:ln w="19050" cap="flat" cmpd="sng" algn="ctr">
          <a:solidFill>
            <a:schemeClr val="phClr">
              <a:shade val="90000"/>
            </a:schemeClr>
          </a:solidFill>
          <a:prstDash val="solid"/>
        </a:ln>
        <a:ln w="25400" cap="flat" cmpd="sng" algn="ctr">
          <a:solidFill>
            <a:schemeClr val="phClr"/>
          </a:solidFill>
          <a:prstDash val="solid"/>
        </a:ln>
      </a:lnStyleLst>
      <a:effectStyleLst>
        <a:effectStyle>
          <a:effectLst/>
        </a:effectStyle>
        <a:effectStyle>
          <a:effectLst>
            <a:outerShdw blurRad="50800" dist="12700" dir="5400000" rotWithShape="0">
              <a:srgbClr val="000000">
                <a:alpha val="37000"/>
              </a:srgbClr>
            </a:outerShdw>
          </a:effectLst>
        </a:effectStyle>
        <a:effectStyle>
          <a:effectLst>
            <a:outerShdw blurRad="50800" dist="25400" dir="5040000" rotWithShape="0">
              <a:srgbClr val="000000">
                <a:alpha val="44000"/>
              </a:srgbClr>
            </a:outerShdw>
          </a:effectLst>
          <a:scene3d>
            <a:camera prst="orthographicFront">
              <a:rot lat="0" lon="0" rev="0"/>
            </a:camera>
            <a:lightRig rig="threePt" dir="tl"/>
          </a:scene3d>
          <a:sp3d prstMaterial="dkEdge">
            <a:bevelT w="38100" h="25400" prst="coolSlant"/>
          </a:sp3d>
        </a:effectStyle>
      </a:effectStyleLst>
      <a:bgFillStyleLst>
        <a:solidFill>
          <a:schemeClr val="phClr"/>
        </a:solidFill>
        <a:blipFill rotWithShape="1">
          <a:blip xmlns:r="http://schemas.openxmlformats.org/officeDocument/2006/relationships" r:embed="rId1">
            <a:duotone>
              <a:schemeClr val="phClr">
                <a:shade val="55000"/>
                <a:lumMod val="90000"/>
              </a:schemeClr>
              <a:schemeClr val="phClr">
                <a:tint val="92000"/>
                <a:satMod val="120000"/>
                <a:lumMod val="103000"/>
              </a:schemeClr>
            </a:duotone>
          </a:blip>
          <a:stretch/>
        </a:blipFill>
        <a:blipFill rotWithShape="1">
          <a:blip xmlns:r="http://schemas.openxmlformats.org/officeDocument/2006/relationships" r:embed="rId2">
            <a:duotone>
              <a:schemeClr val="phClr">
                <a:shade val="96000"/>
              </a:schemeClr>
              <a:schemeClr val="phClr">
                <a:tint val="98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Album da disegno.thmx</Template>
  <TotalTime>5494</TotalTime>
  <Words>2400</Words>
  <Application>Microsoft Macintosh PowerPoint</Application>
  <PresentationFormat>Presentazione su schermo (4:3)</PresentationFormat>
  <Paragraphs>345</Paragraphs>
  <Slides>42</Slides>
  <Notes>14</Notes>
  <HiddenSlides>0</HiddenSlides>
  <MMClips>0</MMClips>
  <ScaleCrop>false</ScaleCrop>
  <HeadingPairs>
    <vt:vector size="4" baseType="variant">
      <vt:variant>
        <vt:lpstr>Tema</vt:lpstr>
      </vt:variant>
      <vt:variant>
        <vt:i4>1</vt:i4>
      </vt:variant>
      <vt:variant>
        <vt:lpstr>Titoli diapositive</vt:lpstr>
      </vt:variant>
      <vt:variant>
        <vt:i4>42</vt:i4>
      </vt:variant>
    </vt:vector>
  </HeadingPairs>
  <TitlesOfParts>
    <vt:vector size="43" baseType="lpstr">
      <vt:lpstr>Album da disegno</vt:lpstr>
      <vt:lpstr>Presentazione di PowerPoint</vt:lpstr>
      <vt:lpstr>La rappresentazione della conoscenza </vt:lpstr>
      <vt:lpstr>La rappresentazione della conoscenza </vt:lpstr>
      <vt:lpstr>La rappresentazione della conoscenza </vt:lpstr>
      <vt:lpstr>La rappresentazione della conoscenza </vt:lpstr>
      <vt:lpstr>I principali processi di ragionamento</vt:lpstr>
      <vt:lpstr>Una prova di pensiero ad alta voce</vt:lpstr>
      <vt:lpstr>Una prova di pensiero ad alta voce</vt:lpstr>
      <vt:lpstr>Una prova di pensiero ad alta voce</vt:lpstr>
      <vt:lpstr>Una prova di pensiero ad alta voce</vt:lpstr>
      <vt:lpstr>Una prova di pensiero ad alta voce</vt:lpstr>
      <vt:lpstr>A cosa serve la categorizzazione</vt:lpstr>
      <vt:lpstr>Come avviene la categorizzazione</vt:lpstr>
      <vt:lpstr>Come avviene la categorizzazione</vt:lpstr>
      <vt:lpstr>Come avviene la categorizzazione</vt:lpstr>
      <vt:lpstr>Analizzare gli indici testuali</vt:lpstr>
      <vt:lpstr>Gli organizzatori anticipati</vt:lpstr>
      <vt:lpstr>Alcuni esempi</vt:lpstr>
      <vt:lpstr>Usare la mappa come strumento per apprendere</vt:lpstr>
      <vt:lpstr>Usare la mappa come strumento per apprendere</vt:lpstr>
      <vt:lpstr>Scopo </vt:lpstr>
      <vt:lpstr>Scopo </vt:lpstr>
      <vt:lpstr>Scopo </vt:lpstr>
      <vt:lpstr>Lettura Focalizzata </vt:lpstr>
      <vt:lpstr>Esempio 1</vt:lpstr>
      <vt:lpstr>risposta in V elementare</vt:lpstr>
      <vt:lpstr>Esempio 2</vt:lpstr>
      <vt:lpstr>Esempio 2</vt:lpstr>
      <vt:lpstr>Presentazione di PowerPoint</vt:lpstr>
      <vt:lpstr>Possibili attività per favorire la comprensione</vt:lpstr>
      <vt:lpstr>Costruire la conoscenza lessicale in 6 passaggi</vt:lpstr>
      <vt:lpstr>Costruire la conoscenza lessicale in 6 passaggi</vt:lpstr>
      <vt:lpstr>Costruire la conoscenza lessicale in 6 passaggi</vt:lpstr>
      <vt:lpstr>Costruire la conoscenza lessicale in 6 passaggi</vt:lpstr>
      <vt:lpstr>Costruire la conoscenza lessicale in 6 passaggi</vt:lpstr>
      <vt:lpstr>Concludere una lezione in modo efficace</vt:lpstr>
      <vt:lpstr>Concludere una lezione in modo efficace</vt:lpstr>
      <vt:lpstr>Concludere una lezione in modo efficace</vt:lpstr>
      <vt:lpstr>Concludere una lezione in modo efficace</vt:lpstr>
      <vt:lpstr>Concludere una lezione in modo efficace</vt:lpstr>
      <vt:lpstr>Concludere una lezione in modo efficace</vt:lpstr>
      <vt:lpstr>LA MITO CARDS MANIA</vt:lpstr>
    </vt:vector>
  </TitlesOfParts>
  <Manager/>
  <Company>GROSSI ELEONORA</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buone pratiche</dc:title>
  <dc:subject/>
  <dc:creator>ELEONORA GROSSI</dc:creator>
  <cp:keywords/>
  <dc:description/>
  <cp:lastModifiedBy>ELEONORA GROSSI</cp:lastModifiedBy>
  <cp:revision>145</cp:revision>
  <dcterms:created xsi:type="dcterms:W3CDTF">2015-11-20T10:51:14Z</dcterms:created>
  <dcterms:modified xsi:type="dcterms:W3CDTF">2016-02-25T10:20:53Z</dcterms:modified>
  <cp:category/>
</cp:coreProperties>
</file>